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m" ContentType="video/webm"/>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40.xml" ContentType="application/vnd.openxmlformats-officedocument.presentationml.slide+xml"/>
  <Override PartName="/ppt/slides/slide50.xml" ContentType="application/vnd.openxmlformats-officedocument.presentationml.slide+xml"/>
  <Override PartName="/ppt/slideLayouts/slideLayout210.xml" ContentType="application/vnd.openxmlformats-officedocument.presentationml.slideLayout+xml"/>
  <Override PartName="/ppt/slides/slide60.xml" ContentType="application/vnd.openxmlformats-officedocument.presentationml.slide+xml"/>
  <Override PartName="/ppt/slideMasters/slideMaster10.xml" ContentType="application/vnd.openxmlformats-officedocument.presentationml.slideMaster+xml"/>
  <Override PartName="/ppt/slides/slide70.xml" ContentType="application/vnd.openxmlformats-officedocument.presentationml.slide+xml"/>
  <Override PartName="/ppt/slides/slide80.xml" ContentType="application/vnd.openxmlformats-officedocument.presentationml.slide+xml"/>
  <Override PartName="/ppt/slides/slide90.xml" ContentType="application/vnd.openxmlformats-officedocument.presentationml.slide+xml"/>
  <Override PartName="/ppt/theme/theme10.xml" ContentType="application/vnd.openxmlformats-officedocument.theme+xml"/>
  <Override PartName="/ppt/slideLayouts/slideLayout1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9" r:id="rId4"/>
    <p:sldMasterId id="2147483660" r:id="rId5"/>
    <p:sldMasterId id="2147483685" r:id="rId6"/>
    <p:sldMasterId id="2147483688" r:id="rId7"/>
    <p:sldMasterId id="2147483701" r:id="rId8"/>
  </p:sldMasterIdLst>
  <p:notesMasterIdLst>
    <p:notesMasterId r:id="rId33"/>
  </p:notesMasterIdLst>
  <p:handoutMasterIdLst>
    <p:handoutMasterId r:id="rId34"/>
  </p:handoutMasterIdLst>
  <p:sldIdLst>
    <p:sldId id="895" r:id="rId9"/>
    <p:sldId id="831" r:id="rId10"/>
    <p:sldId id="928" r:id="rId11"/>
    <p:sldId id="930" r:id="rId12"/>
    <p:sldId id="932" r:id="rId13"/>
    <p:sldId id="891" r:id="rId14"/>
    <p:sldId id="897" r:id="rId15"/>
    <p:sldId id="870" r:id="rId16"/>
    <p:sldId id="886" r:id="rId17"/>
    <p:sldId id="887" r:id="rId18"/>
    <p:sldId id="888" r:id="rId19"/>
    <p:sldId id="889" r:id="rId20"/>
    <p:sldId id="890" r:id="rId21"/>
    <p:sldId id="892" r:id="rId22"/>
    <p:sldId id="266" r:id="rId23"/>
    <p:sldId id="893" r:id="rId24"/>
    <p:sldId id="883" r:id="rId25"/>
    <p:sldId id="899" r:id="rId26"/>
    <p:sldId id="900" r:id="rId27"/>
    <p:sldId id="885" r:id="rId28"/>
    <p:sldId id="901" r:id="rId29"/>
    <p:sldId id="903" r:id="rId30"/>
    <p:sldId id="902" r:id="rId31"/>
    <p:sldId id="89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114D"/>
    <a:srgbClr val="FFFFFF"/>
    <a:srgbClr val="CC0066"/>
    <a:srgbClr val="38507C"/>
    <a:srgbClr val="086072"/>
    <a:srgbClr val="336699"/>
    <a:srgbClr val="69115F"/>
    <a:srgbClr val="E96C1F"/>
    <a:srgbClr val="2657E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0065" autoAdjust="0"/>
  </p:normalViewPr>
  <p:slideViewPr>
    <p:cSldViewPr snapToGrid="0">
      <p:cViewPr varScale="1">
        <p:scale>
          <a:sx n="87" d="100"/>
          <a:sy n="87" d="100"/>
        </p:scale>
        <p:origin x="518" y="82"/>
      </p:cViewPr>
      <p:guideLst>
        <p:guide orient="horz" pos="2160"/>
        <p:guide pos="3840"/>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00" d="100"/>
        <a:sy n="100" d="100"/>
      </p:scale>
      <p:origin x="0" y="-336"/>
    </p:cViewPr>
  </p:sorterViewPr>
  <p:notesViewPr>
    <p:cSldViewPr snapToGrid="0">
      <p:cViewPr varScale="1">
        <p:scale>
          <a:sx n="52" d="100"/>
          <a:sy n="52" d="100"/>
        </p:scale>
        <p:origin x="1824"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Data Split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3F9-4223-9B83-350600AFFC0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3F9-4223-9B83-350600AFFC0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3F9-4223-9B83-350600AFFC0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Training</c:v>
                </c:pt>
                <c:pt idx="1">
                  <c:v>Testing</c:v>
                </c:pt>
                <c:pt idx="2">
                  <c:v>Validation</c:v>
                </c:pt>
              </c:strCache>
            </c:strRef>
          </c:cat>
          <c:val>
            <c:numRef>
              <c:f>Sheet1!$B$2:$B$4</c:f>
              <c:numCache>
                <c:formatCode>General</c:formatCode>
                <c:ptCount val="3"/>
                <c:pt idx="0">
                  <c:v>70</c:v>
                </c:pt>
                <c:pt idx="1">
                  <c:v>20</c:v>
                </c:pt>
                <c:pt idx="2">
                  <c:v>10</c:v>
                </c:pt>
              </c:numCache>
            </c:numRef>
          </c:val>
          <c:extLst>
            <c:ext xmlns:c16="http://schemas.microsoft.com/office/drawing/2014/chart" uri="{C3380CC4-5D6E-409C-BE32-E72D297353CC}">
              <c16:uniqueId val="{00000000-B8F5-4203-9095-7CC10328A756}"/>
            </c:ext>
          </c:extLst>
        </c:ser>
        <c:dLbls>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FDB985-8404-473A-A297-1E33D8BC29AD}" type="datetimeFigureOut">
              <a:rPr lang="en-US" smtClean="0"/>
              <a:pPr/>
              <a:t>8/8/2025</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72B8ED-2479-4BFE-A0EA-F4DF447902E2}" type="slidenum">
              <a:rPr lang="en-US" smtClean="0"/>
              <a:pPr/>
              <a:t>‹#›</a:t>
            </a:fld>
            <a:endParaRPr lang="en-US" dirty="0"/>
          </a:p>
        </p:txBody>
      </p:sp>
    </p:spTree>
    <p:extLst>
      <p:ext uri="{BB962C8B-B14F-4D97-AF65-F5344CB8AC3E}">
        <p14:creationId xmlns:p14="http://schemas.microsoft.com/office/powerpoint/2010/main" val="286997832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A85CDB-4198-450F-B6D3-048A14B96D4C}" type="datetimeFigureOut">
              <a:rPr lang="en-IN" smtClean="0"/>
              <a:pPr/>
              <a:t>08-08-2025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404008-3433-43AD-8483-BD8A804A264A}" type="slidenum">
              <a:rPr lang="en-IN" smtClean="0"/>
              <a:pPr/>
              <a:t>‹#›</a:t>
            </a:fld>
            <a:endParaRPr lang="en-IN" dirty="0"/>
          </a:p>
        </p:txBody>
      </p:sp>
    </p:spTree>
    <p:extLst>
      <p:ext uri="{BB962C8B-B14F-4D97-AF65-F5344CB8AC3E}">
        <p14:creationId xmlns:p14="http://schemas.microsoft.com/office/powerpoint/2010/main" val="387273936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225359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482340" y="3911285"/>
            <a:ext cx="9144000" cy="1277937"/>
          </a:xfrm>
        </p:spPr>
        <p:txBody>
          <a:bodyPr anchor="b"/>
          <a:lstStyle>
            <a:lvl1pPr algn="l">
              <a:defRPr sz="6000">
                <a:solidFill>
                  <a:schemeClr val="bg1"/>
                </a:solidFill>
                <a:latin typeface="Garamond" panose="02020404030301010803" pitchFamily="18" charset="0"/>
              </a:defRPr>
            </a:lvl1pPr>
          </a:lstStyle>
          <a:p>
            <a:r>
              <a:rPr lang="en-US" dirty="0"/>
              <a:t>Presentation Name</a:t>
            </a:r>
          </a:p>
        </p:txBody>
      </p:sp>
    </p:spTree>
    <p:extLst>
      <p:ext uri="{BB962C8B-B14F-4D97-AF65-F5344CB8AC3E}">
        <p14:creationId xmlns:p14="http://schemas.microsoft.com/office/powerpoint/2010/main" val="4187337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718958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20290545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9296400" y="136524"/>
            <a:ext cx="2743200" cy="365125"/>
          </a:xfrm>
        </p:spPr>
        <p:txBody>
          <a:bodyPr/>
          <a:lstStyle>
            <a:lvl1pPr>
              <a:defRPr sz="2000">
                <a:solidFill>
                  <a:schemeClr val="tx1"/>
                </a:solidFill>
                <a:latin typeface="Times New Roman" panose="02020603050405020304" pitchFamily="18" charset="0"/>
                <a:cs typeface="Times New Roman" panose="02020603050405020304" pitchFamily="18" charset="0"/>
              </a:defRPr>
            </a:lvl1pPr>
          </a:lstStyle>
          <a:p>
            <a:endParaRPr lang="en-US" dirty="0"/>
          </a:p>
        </p:txBody>
      </p:sp>
    </p:spTree>
    <p:extLst>
      <p:ext uri="{BB962C8B-B14F-4D97-AF65-F5344CB8AC3E}">
        <p14:creationId xmlns:p14="http://schemas.microsoft.com/office/powerpoint/2010/main" val="23853878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479445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482340" y="3911285"/>
            <a:ext cx="9144000" cy="1277937"/>
          </a:xfrm>
        </p:spPr>
        <p:txBody>
          <a:bodyPr anchor="b"/>
          <a:lstStyle>
            <a:lvl1pPr algn="l">
              <a:defRPr sz="6000">
                <a:solidFill>
                  <a:schemeClr val="bg1"/>
                </a:solidFill>
                <a:latin typeface="Garamond" panose="02020404030301010803" pitchFamily="18" charset="0"/>
              </a:defRPr>
            </a:lvl1pPr>
          </a:lstStyle>
          <a:p>
            <a:r>
              <a:rPr lang="en-US" dirty="0"/>
              <a:t>Presentation Name</a:t>
            </a:r>
          </a:p>
        </p:txBody>
      </p:sp>
    </p:spTree>
    <p:extLst>
      <p:ext uri="{BB962C8B-B14F-4D97-AF65-F5344CB8AC3E}">
        <p14:creationId xmlns:p14="http://schemas.microsoft.com/office/powerpoint/2010/main" val="791746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8401C-3D73-9145-9D27-022775352C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98FC3C5-2E28-584B-9E08-C350F04738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E1AA21-1AC4-EE4A-9EE6-2CF249667C78}"/>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B026A89-F6F6-594C-B1D8-D2FE52E181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325ABD8-565B-E441-A71D-873F53B630F7}"/>
              </a:ext>
            </a:extLst>
          </p:cNvPr>
          <p:cNvSpPr>
            <a:spLocks noGrp="1"/>
          </p:cNvSpPr>
          <p:nvPr>
            <p:ph type="sldNum" sz="quarter" idx="12"/>
          </p:nvPr>
        </p:nvSpPr>
        <p:spPr/>
        <p:txBody>
          <a:bodyPr/>
          <a:lstStyle/>
          <a:p>
            <a:fld id="{6B218248-39AE-B24D-B571-E8695ACF81F5}" type="slidenum">
              <a:rPr lang="en-US" smtClean="0"/>
              <a:pPr/>
              <a:t>‹#›</a:t>
            </a:fld>
            <a:endParaRPr lang="en-US" dirty="0"/>
          </a:p>
        </p:txBody>
      </p:sp>
    </p:spTree>
    <p:extLst>
      <p:ext uri="{BB962C8B-B14F-4D97-AF65-F5344CB8AC3E}">
        <p14:creationId xmlns:p14="http://schemas.microsoft.com/office/powerpoint/2010/main" val="2806885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77296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venir Next LT Pro"/>
              </a:defRPr>
            </a:lvl1pPr>
            <a:lvl2pPr>
              <a:defRPr>
                <a:latin typeface="Avenir Next LT Pro"/>
              </a:defRPr>
            </a:lvl2pPr>
            <a:lvl3pPr>
              <a:defRPr>
                <a:latin typeface="Avenir Next LT Pro"/>
              </a:defRPr>
            </a:lvl3pPr>
            <a:lvl4pPr>
              <a:defRPr>
                <a:latin typeface="Avenir Next LT Pro"/>
              </a:defRPr>
            </a:lvl4pPr>
            <a:lvl5pPr>
              <a:defRPr>
                <a:latin typeface="Avenir Next LT P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6444803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649693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694422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48261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385387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3299912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3926494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a:latin typeface="Avenir Next LT Pro"/>
              </a:defRPr>
            </a:lvl1pPr>
            <a:lvl2pPr>
              <a:defRPr>
                <a:latin typeface="Avenir Next LT Pro"/>
              </a:defRPr>
            </a:lvl2pPr>
            <a:lvl3pPr>
              <a:defRPr>
                <a:latin typeface="Avenir Next LT Pro"/>
              </a:defRPr>
            </a:lvl3pPr>
            <a:lvl4pPr>
              <a:defRPr>
                <a:latin typeface="Avenir Next LT Pro"/>
              </a:defRPr>
            </a:lvl4pPr>
            <a:lvl5pPr>
              <a:defRPr>
                <a:latin typeface="Avenir Next LT Pro"/>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91384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2684968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50763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5338761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850522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415600" y="593367"/>
            <a:ext cx="11360800" cy="763600"/>
          </a:xfrm>
          <a:prstGeom prst="rect">
            <a:avLst/>
          </a:prstGeom>
        </p:spPr>
        <p:txBody>
          <a:bodyPr spcFirstLastPara="1" wrap="square" lIns="90000" tIns="46800" rIns="90000" bIns="46800"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title style</a:t>
            </a:r>
            <a:endParaRPr/>
          </a:p>
        </p:txBody>
      </p:sp>
      <p:sp>
        <p:nvSpPr>
          <p:cNvPr id="29" name="Google Shape;29;p7"/>
          <p:cNvSpPr txBox="1">
            <a:spLocks noGrp="1"/>
          </p:cNvSpPr>
          <p:nvPr>
            <p:ph type="body" idx="1"/>
          </p:nvPr>
        </p:nvSpPr>
        <p:spPr>
          <a:xfrm>
            <a:off x="415600" y="1536633"/>
            <a:ext cx="11360800" cy="4555200"/>
          </a:xfrm>
          <a:prstGeom prst="rect">
            <a:avLst/>
          </a:prstGeom>
        </p:spPr>
        <p:txBody>
          <a:bodyPr spcFirstLastPara="1" wrap="square" lIns="90000" tIns="46800" rIns="90000" bIns="46800" anchor="t" anchorCtr="0">
            <a:noAutofit/>
          </a:bodyPr>
          <a:lstStyle>
            <a:lvl1pPr marL="609570" lvl="0" indent="-450510" rtl="0">
              <a:spcBef>
                <a:spcPts val="675"/>
              </a:spcBef>
              <a:spcAft>
                <a:spcPts val="0"/>
              </a:spcAft>
              <a:buSzPts val="1721"/>
              <a:buChar char="⚫"/>
              <a:defRPr/>
            </a:lvl1pPr>
            <a:lvl2pPr marL="1219140" lvl="1" indent="-402569" rtl="0">
              <a:spcBef>
                <a:spcPts val="551"/>
              </a:spcBef>
              <a:spcAft>
                <a:spcPts val="0"/>
              </a:spcAft>
              <a:buSzPts val="1155"/>
              <a:buChar char="⚪"/>
              <a:defRPr/>
            </a:lvl2pPr>
            <a:lvl3pPr marL="1828709" lvl="2" indent="-400029" rtl="0">
              <a:spcBef>
                <a:spcPts val="500"/>
              </a:spcBef>
              <a:spcAft>
                <a:spcPts val="0"/>
              </a:spcAft>
              <a:buSzPts val="1125"/>
              <a:buChar char="⯍"/>
              <a:defRPr/>
            </a:lvl3pPr>
            <a:lvl4pPr marL="2438278" lvl="3" indent="-393681" rtl="0">
              <a:spcBef>
                <a:spcPts val="500"/>
              </a:spcBef>
              <a:spcAft>
                <a:spcPts val="0"/>
              </a:spcAft>
              <a:buSzPts val="1050"/>
              <a:buChar char="🞆"/>
              <a:defRPr/>
            </a:lvl4pPr>
            <a:lvl5pPr marL="3047848" lvl="4" indent="-431779" rtl="0">
              <a:spcBef>
                <a:spcPts val="500"/>
              </a:spcBef>
              <a:spcAft>
                <a:spcPts val="0"/>
              </a:spcAft>
              <a:buSzPts val="1500"/>
              <a:buChar char="•"/>
              <a:defRPr/>
            </a:lvl5pPr>
            <a:lvl6pPr marL="3657418" lvl="5" indent="-431779" rtl="0">
              <a:spcBef>
                <a:spcPts val="500"/>
              </a:spcBef>
              <a:spcAft>
                <a:spcPts val="0"/>
              </a:spcAft>
              <a:buSzPts val="1500"/>
              <a:buChar char="•"/>
              <a:defRPr/>
            </a:lvl6pPr>
            <a:lvl7pPr marL="4266987" lvl="6" indent="-431779" rtl="0">
              <a:spcBef>
                <a:spcPts val="500"/>
              </a:spcBef>
              <a:spcAft>
                <a:spcPts val="0"/>
              </a:spcAft>
              <a:buSzPts val="1500"/>
              <a:buChar char="•"/>
              <a:defRPr/>
            </a:lvl7pPr>
            <a:lvl8pPr marL="4876557" lvl="7" indent="-431779" rtl="0">
              <a:spcBef>
                <a:spcPts val="500"/>
              </a:spcBef>
              <a:spcAft>
                <a:spcPts val="0"/>
              </a:spcAft>
              <a:buSzPts val="1500"/>
              <a:buChar char="•"/>
              <a:defRPr/>
            </a:lvl8pPr>
            <a:lvl9pPr marL="5486126" lvl="8" indent="-431779" rtl="0">
              <a:spcBef>
                <a:spcPts val="500"/>
              </a:spcBef>
              <a:spcAft>
                <a:spcPts val="0"/>
              </a:spcAft>
              <a:buSzPts val="1500"/>
              <a:buChar char="•"/>
              <a:defRPr/>
            </a:lvl9pPr>
          </a:lstStyle>
          <a:p>
            <a:pPr lvl="0"/>
            <a:r>
              <a:rPr lang="en-US"/>
              <a:t>Click to edit Master text styles</a:t>
            </a:r>
          </a:p>
        </p:txBody>
      </p:sp>
      <p:sp>
        <p:nvSpPr>
          <p:cNvPr id="30" name="Google Shape;30;p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42510730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66359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a:latin typeface="Avenir Next LT Pro"/>
              </a:defRPr>
            </a:lvl1pPr>
            <a:lvl2pPr>
              <a:defRPr>
                <a:latin typeface="Avenir Next LT Pro"/>
              </a:defRPr>
            </a:lvl2pPr>
            <a:lvl3pPr>
              <a:defRPr>
                <a:latin typeface="Avenir Next LT Pro"/>
              </a:defRPr>
            </a:lvl3pPr>
            <a:lvl4pPr>
              <a:defRPr>
                <a:latin typeface="Avenir Next LT Pro"/>
              </a:defRPr>
            </a:lvl4pPr>
            <a:lvl5pPr>
              <a:defRPr>
                <a:latin typeface="Avenir Next LT Pro"/>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6204173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512806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a:latin typeface="Avenir Next LT Pro"/>
              </a:defRPr>
            </a:lvl1pPr>
            <a:lvl2pPr>
              <a:defRPr>
                <a:latin typeface="Avenir Next LT Pro"/>
              </a:defRPr>
            </a:lvl2pPr>
            <a:lvl3pPr>
              <a:defRPr>
                <a:latin typeface="Avenir Next LT Pro"/>
              </a:defRPr>
            </a:lvl3pPr>
            <a:lvl4pPr>
              <a:defRPr>
                <a:latin typeface="Avenir Next LT Pro"/>
              </a:defRPr>
            </a:lvl4pPr>
            <a:lvl5pPr>
              <a:defRPr>
                <a:latin typeface="Avenir Next LT Pro"/>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9491384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0318380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0026641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4080833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472988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8995710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655781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4862495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5822068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70B5-2641-4048-A5B7-426327B0BA58}"/>
              </a:ext>
            </a:extLst>
          </p:cNvPr>
          <p:cNvSpPr>
            <a:spLocks noGrp="1"/>
          </p:cNvSpPr>
          <p:nvPr>
            <p:ph type="title"/>
          </p:nvPr>
        </p:nvSpPr>
        <p:spPr>
          <a:xfrm>
            <a:off x="838091" y="365084"/>
            <a:ext cx="10515819" cy="831928"/>
          </a:xfrm>
          <a:prstGeom prst="rect">
            <a:avLst/>
          </a:prstGeom>
        </p:spPr>
        <p:txBody>
          <a:bodyPr anchor="ctr"/>
          <a:lstStyle>
            <a:lvl1pPr>
              <a:defRPr sz="3599"/>
            </a:lvl1pPr>
          </a:lstStyle>
          <a:p>
            <a:r>
              <a:rPr lang="en-US"/>
              <a:t>Click to edit Master title style</a:t>
            </a:r>
          </a:p>
        </p:txBody>
      </p:sp>
    </p:spTree>
    <p:extLst>
      <p:ext uri="{BB962C8B-B14F-4D97-AF65-F5344CB8AC3E}">
        <p14:creationId xmlns:p14="http://schemas.microsoft.com/office/powerpoint/2010/main" val="42825909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53297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591524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203092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733172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210312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146388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1718414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210.xml"/><Relationship Id="rId1" Type="http://schemas.openxmlformats.org/officeDocument/2006/relationships/slideLayout" Target="../slideLayouts/slideLayout110.xml"/><Relationship Id="rId5" Type="http://schemas.openxmlformats.org/officeDocument/2006/relationships/image" Target="../../clipboard/media/image2.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4.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2.pn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pPr/>
              <a:t>‹#›</a:t>
            </a:fld>
            <a:endParaRPr lang="en-US" dirty="0"/>
          </a:p>
        </p:txBody>
      </p:sp>
      <p:sp>
        <p:nvSpPr>
          <p:cNvPr id="7" name="Rectangle 6"/>
          <p:cNvSpPr/>
          <p:nvPr userDrawn="1"/>
        </p:nvSpPr>
        <p:spPr>
          <a:xfrm>
            <a:off x="0" y="-335280"/>
            <a:ext cx="12192000" cy="7193280"/>
          </a:xfrm>
          <a:prstGeom prst="rect">
            <a:avLst/>
          </a:prstGeom>
          <a:solidFill>
            <a:srgbClr val="B6114D"/>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sz="1800" dirty="0"/>
          </a:p>
        </p:txBody>
      </p:sp>
      <p:cxnSp>
        <p:nvCxnSpPr>
          <p:cNvPr id="10" name="Straight Connector 9"/>
          <p:cNvCxnSpPr/>
          <p:nvPr userDrawn="1"/>
        </p:nvCxnSpPr>
        <p:spPr>
          <a:xfrm>
            <a:off x="3345180" y="2707281"/>
            <a:ext cx="0" cy="2283821"/>
          </a:xfrm>
          <a:prstGeom prst="line">
            <a:avLst/>
          </a:prstGeom>
          <a:ln w="34925"/>
        </p:spPr>
        <p:style>
          <a:lnRef idx="3">
            <a:schemeClr val="dk1"/>
          </a:lnRef>
          <a:fillRef idx="0">
            <a:schemeClr val="dk1"/>
          </a:fillRef>
          <a:effectRef idx="2">
            <a:schemeClr val="dk1"/>
          </a:effectRef>
          <a:fontRef idx="minor">
            <a:schemeClr val="tx1"/>
          </a:fontRef>
        </p:style>
      </p:cxn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51862" y="2544174"/>
            <a:ext cx="4801940" cy="1533432"/>
          </a:xfrm>
          <a:prstGeom prst="rect">
            <a:avLst/>
          </a:prstGeom>
        </p:spPr>
      </p:pic>
    </p:spTree>
    <p:extLst>
      <p:ext uri="{BB962C8B-B14F-4D97-AF65-F5344CB8AC3E}">
        <p14:creationId xmlns:p14="http://schemas.microsoft.com/office/powerpoint/2010/main" val="1002095191"/>
      </p:ext>
    </p:extLst>
  </p:cSld>
  <p:clrMap bg1="lt1" tx1="dk1" bg2="lt2" tx2="dk2" accent1="accent1" accent2="accent2" accent3="accent3" accent4="accent4" accent5="accent5" accent6="accent6" hlink="hlink" folHlink="folHlink"/>
  <p:sldLayoutIdLst>
    <p:sldLayoutId id="2147483680" r:id="rId1"/>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Futura"/>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LT Pro"/>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venir Next LT Pro"/>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venir Next LT Pro"/>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venir Next LT Pro"/>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venir Next LT Pro"/>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6096000"/>
            <a:ext cx="12192000" cy="771800"/>
          </a:xfrm>
          <a:prstGeom prst="rect">
            <a:avLst/>
          </a:prstGeom>
          <a:solidFill>
            <a:srgbClr val="000000"/>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sz="1800" dirty="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pPr/>
              <a:t>‹#›</a:t>
            </a:fld>
            <a:endParaRPr lang="en-US" dirty="0"/>
          </a:p>
        </p:txBody>
      </p:sp>
      <p:sp>
        <p:nvSpPr>
          <p:cNvPr id="7" name="Rectangle 6"/>
          <p:cNvSpPr/>
          <p:nvPr userDrawn="1"/>
        </p:nvSpPr>
        <p:spPr>
          <a:xfrm>
            <a:off x="0" y="6140361"/>
            <a:ext cx="12192000" cy="705028"/>
          </a:xfrm>
          <a:prstGeom prst="rect">
            <a:avLst/>
          </a:prstGeom>
          <a:solidFill>
            <a:srgbClr val="B6114D"/>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sz="180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1959" y="6165099"/>
            <a:ext cx="2029211" cy="648000"/>
          </a:xfrm>
          <a:prstGeom prst="rect">
            <a:avLst/>
          </a:prstGeom>
        </p:spPr>
      </p:pic>
      <p:sp>
        <p:nvSpPr>
          <p:cNvPr id="10" name="Slide Number Placeholder 5">
            <a:extLst>
              <a:ext uri="{FF2B5EF4-FFF2-40B4-BE49-F238E27FC236}">
                <a16:creationId xmlns:a16="http://schemas.microsoft.com/office/drawing/2014/main" id="{8364B7AC-E253-9811-FEED-8FD6A00863ED}"/>
              </a:ext>
            </a:extLst>
          </p:cNvPr>
          <p:cNvSpPr txBox="1">
            <a:spLocks/>
          </p:cNvSpPr>
          <p:nvPr userDrawn="1"/>
        </p:nvSpPr>
        <p:spPr>
          <a:xfrm>
            <a:off x="11607572" y="6299337"/>
            <a:ext cx="584428" cy="365125"/>
          </a:xfrm>
          <a:prstGeom prst="rect">
            <a:avLst/>
          </a:prstGeom>
        </p:spPr>
        <p:txBody>
          <a:bodyPr/>
          <a:lstStyle>
            <a:defPPr>
              <a:defRPr lang="en-US"/>
            </a:defPPr>
            <a:lvl1pPr marL="0" algn="l" defTabSz="914400" rtl="0" eaLnBrk="1" latinLnBrk="0" hangingPunct="1">
              <a:defRPr sz="200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dirty="0"/>
          </a:p>
        </p:txBody>
      </p:sp>
      <p:pic>
        <p:nvPicPr>
          <p:cNvPr id="12" name="Picture 11">
            <a:extLst>
              <a:ext uri="{FF2B5EF4-FFF2-40B4-BE49-F238E27FC236}">
                <a16:creationId xmlns:a16="http://schemas.microsoft.com/office/drawing/2014/main" id="{3D74391C-D7EE-38DF-6D28-948CD1B3A3F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07814" y="8324"/>
            <a:ext cx="1260772" cy="648000"/>
          </a:xfrm>
          <a:prstGeom prst="rect">
            <a:avLst/>
          </a:prstGeom>
        </p:spPr>
      </p:pic>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sldNum="0" hdr="0" ftr="0" dt="0"/>
  <p:txStyles>
    <p:titleStyle>
      <a:lvl1pPr algn="l" defTabSz="914377" rtl="0" eaLnBrk="1" latinLnBrk="0" hangingPunct="1">
        <a:lnSpc>
          <a:spcPct val="90000"/>
        </a:lnSpc>
        <a:spcBef>
          <a:spcPct val="0"/>
        </a:spcBef>
        <a:buNone/>
        <a:defRPr sz="4400" kern="1200">
          <a:solidFill>
            <a:schemeClr val="tx1"/>
          </a:solidFill>
          <a:latin typeface="Futura"/>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LT Pro"/>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venir Next LT Pro"/>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venir Next LT Pro"/>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venir Next LT Pro"/>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venir Next LT Pro"/>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6096000"/>
            <a:ext cx="12192000" cy="771800"/>
          </a:xfrm>
          <a:prstGeom prst="rect">
            <a:avLst/>
          </a:prstGeom>
          <a:solidFill>
            <a:srgbClr val="000000"/>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sz="1800" dirty="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pPr/>
              <a:t>‹#›</a:t>
            </a:fld>
            <a:endParaRPr lang="en-US" dirty="0"/>
          </a:p>
        </p:txBody>
      </p:sp>
      <p:sp>
        <p:nvSpPr>
          <p:cNvPr id="7" name="Rectangle 6"/>
          <p:cNvSpPr/>
          <p:nvPr userDrawn="1"/>
        </p:nvSpPr>
        <p:spPr>
          <a:xfrm>
            <a:off x="0" y="6140361"/>
            <a:ext cx="12192000" cy="705028"/>
          </a:xfrm>
          <a:prstGeom prst="rect">
            <a:avLst/>
          </a:prstGeom>
          <a:solidFill>
            <a:srgbClr val="B6114D"/>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sz="1800" dirty="0"/>
          </a:p>
        </p:txBody>
      </p:sp>
      <p:pic>
        <p:nvPicPr>
          <p:cNvPr id="8" name="Picture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9890762" y="6165912"/>
            <a:ext cx="1935479" cy="618068"/>
          </a:xfrm>
          <a:prstGeom prst="rect">
            <a:avLst/>
          </a:prstGeom>
        </p:spPr>
      </p:pic>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Futura"/>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LT Pro"/>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venir Next LT Pro"/>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venir Next LT Pro"/>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venir Next LT Pro"/>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venir Next LT Pro"/>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pPr/>
              <a:t>‹#›</a:t>
            </a:fld>
            <a:endParaRPr lang="en-US" dirty="0"/>
          </a:p>
        </p:txBody>
      </p:sp>
      <p:sp>
        <p:nvSpPr>
          <p:cNvPr id="7" name="Rectangle 6"/>
          <p:cNvSpPr/>
          <p:nvPr/>
        </p:nvSpPr>
        <p:spPr>
          <a:xfrm>
            <a:off x="0" y="-335280"/>
            <a:ext cx="12192000" cy="7193280"/>
          </a:xfrm>
          <a:prstGeom prst="rect">
            <a:avLst/>
          </a:prstGeom>
          <a:solidFill>
            <a:srgbClr val="B6114D"/>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sz="1800" dirty="0"/>
          </a:p>
        </p:txBody>
      </p:sp>
      <p:cxnSp>
        <p:nvCxnSpPr>
          <p:cNvPr id="10" name="Straight Connector 9"/>
          <p:cNvCxnSpPr/>
          <p:nvPr/>
        </p:nvCxnSpPr>
        <p:spPr>
          <a:xfrm>
            <a:off x="3345180" y="2707281"/>
            <a:ext cx="0" cy="2283821"/>
          </a:xfrm>
          <a:prstGeom prst="line">
            <a:avLst/>
          </a:prstGeom>
          <a:ln w="34925"/>
        </p:spPr>
        <p:style>
          <a:lnRef idx="3">
            <a:schemeClr val="dk1"/>
          </a:lnRef>
          <a:fillRef idx="0">
            <a:schemeClr val="dk1"/>
          </a:fillRef>
          <a:effectRef idx="2">
            <a:schemeClr val="dk1"/>
          </a:effectRef>
          <a:fontRef idx="minor">
            <a:schemeClr val="tx1"/>
          </a:fontRef>
        </p:style>
      </p:cxn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1862" y="2544174"/>
            <a:ext cx="4801940" cy="1533432"/>
          </a:xfrm>
          <a:prstGeom prst="rect">
            <a:avLst/>
          </a:prstGeom>
        </p:spPr>
      </p:pic>
      <p:sp>
        <p:nvSpPr>
          <p:cNvPr id="12" name="Rectangle 11">
            <a:extLst>
              <a:ext uri="{FF2B5EF4-FFF2-40B4-BE49-F238E27FC236}">
                <a16:creationId xmlns:a16="http://schemas.microsoft.com/office/drawing/2014/main" id="{723A1E2C-F9E9-476C-A5F4-4A59EF6C5BFF}"/>
              </a:ext>
            </a:extLst>
          </p:cNvPr>
          <p:cNvSpPr/>
          <p:nvPr userDrawn="1"/>
        </p:nvSpPr>
        <p:spPr>
          <a:xfrm>
            <a:off x="0" y="-335280"/>
            <a:ext cx="12192000" cy="7193280"/>
          </a:xfrm>
          <a:prstGeom prst="rect">
            <a:avLst/>
          </a:prstGeom>
          <a:solidFill>
            <a:srgbClr val="B6114D"/>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sz="1800" dirty="0"/>
          </a:p>
        </p:txBody>
      </p:sp>
      <p:cxnSp>
        <p:nvCxnSpPr>
          <p:cNvPr id="13" name="Straight Connector 12">
            <a:extLst>
              <a:ext uri="{FF2B5EF4-FFF2-40B4-BE49-F238E27FC236}">
                <a16:creationId xmlns:a16="http://schemas.microsoft.com/office/drawing/2014/main" id="{DF098539-A9C5-4E0A-946B-5498FE4AB03F}"/>
              </a:ext>
            </a:extLst>
          </p:cNvPr>
          <p:cNvCxnSpPr/>
          <p:nvPr userDrawn="1"/>
        </p:nvCxnSpPr>
        <p:spPr>
          <a:xfrm>
            <a:off x="3345180" y="2707281"/>
            <a:ext cx="0" cy="2283821"/>
          </a:xfrm>
          <a:prstGeom prst="line">
            <a:avLst/>
          </a:prstGeom>
          <a:ln w="34925"/>
        </p:spPr>
        <p:style>
          <a:lnRef idx="3">
            <a:schemeClr val="dk1"/>
          </a:lnRef>
          <a:fillRef idx="0">
            <a:schemeClr val="dk1"/>
          </a:fillRef>
          <a:effectRef idx="2">
            <a:schemeClr val="dk1"/>
          </a:effectRef>
          <a:fontRef idx="minor">
            <a:schemeClr val="tx1"/>
          </a:fontRef>
        </p:style>
      </p:cxnSp>
      <p:pic>
        <p:nvPicPr>
          <p:cNvPr id="14" name="Picture 13">
            <a:extLst>
              <a:ext uri="{FF2B5EF4-FFF2-40B4-BE49-F238E27FC236}">
                <a16:creationId xmlns:a16="http://schemas.microsoft.com/office/drawing/2014/main" id="{B9FF7B53-CEDA-4C55-9457-6E244D4B49B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451862" y="2544174"/>
            <a:ext cx="4801940" cy="1533432"/>
          </a:xfrm>
          <a:prstGeom prst="rect">
            <a:avLst/>
          </a:prstGeom>
        </p:spPr>
      </p:pic>
    </p:spTree>
    <p:extLst>
      <p:ext uri="{BB962C8B-B14F-4D97-AF65-F5344CB8AC3E}">
        <p14:creationId xmlns:p14="http://schemas.microsoft.com/office/powerpoint/2010/main" val="51432786"/>
      </p:ext>
    </p:extLst>
  </p:cSld>
  <p:clrMap bg1="lt1" tx1="dk1" bg2="lt2" tx2="dk2" accent1="accent1" accent2="accent2" accent3="accent3" accent4="accent4" accent5="accent5" accent6="accent6" hlink="hlink" folHlink="folHlink"/>
  <p:sldLayoutIdLst>
    <p:sldLayoutId id="2147483686" r:id="rId1"/>
    <p:sldLayoutId id="2147483687" r:id="rId2"/>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Futura"/>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LT Pro"/>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venir Next LT Pro"/>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venir Next LT Pro"/>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venir Next LT Pro"/>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venir Next LT Pro"/>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6096000"/>
            <a:ext cx="12192000" cy="771800"/>
          </a:xfrm>
          <a:prstGeom prst="rect">
            <a:avLst/>
          </a:prstGeom>
          <a:solidFill>
            <a:srgbClr val="000000"/>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sz="1800" dirty="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pPr/>
              <a:t>‹#›</a:t>
            </a:fld>
            <a:endParaRPr lang="en-US" dirty="0"/>
          </a:p>
        </p:txBody>
      </p:sp>
      <p:sp>
        <p:nvSpPr>
          <p:cNvPr id="7" name="Rectangle 6"/>
          <p:cNvSpPr/>
          <p:nvPr/>
        </p:nvSpPr>
        <p:spPr>
          <a:xfrm>
            <a:off x="0" y="6140361"/>
            <a:ext cx="12192000" cy="705028"/>
          </a:xfrm>
          <a:prstGeom prst="rect">
            <a:avLst/>
          </a:prstGeom>
          <a:solidFill>
            <a:srgbClr val="B6114D"/>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sz="1800" dirty="0"/>
          </a:p>
        </p:txBody>
      </p:sp>
      <p:pic>
        <p:nvPicPr>
          <p:cNvPr id="8" name="Picture 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90762" y="6165912"/>
            <a:ext cx="1935479" cy="618068"/>
          </a:xfrm>
          <a:prstGeom prst="rect">
            <a:avLst/>
          </a:prstGeom>
        </p:spPr>
      </p:pic>
    </p:spTree>
    <p:extLst>
      <p:ext uri="{BB962C8B-B14F-4D97-AF65-F5344CB8AC3E}">
        <p14:creationId xmlns:p14="http://schemas.microsoft.com/office/powerpoint/2010/main" val="378748780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Futura"/>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LT Pro"/>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venir Next LT Pro"/>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venir Next LT Pro"/>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venir Next LT Pro"/>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venir Next LT Pro"/>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6096000"/>
            <a:ext cx="12192000" cy="771800"/>
          </a:xfrm>
          <a:prstGeom prst="rect">
            <a:avLst/>
          </a:prstGeom>
          <a:solidFill>
            <a:srgbClr val="000000"/>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sz="1800" dirty="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pPr/>
              <a:t>‹#›</a:t>
            </a:fld>
            <a:endParaRPr lang="en-US" dirty="0"/>
          </a:p>
        </p:txBody>
      </p:sp>
      <p:sp>
        <p:nvSpPr>
          <p:cNvPr id="7" name="Rectangle 6"/>
          <p:cNvSpPr/>
          <p:nvPr userDrawn="1"/>
        </p:nvSpPr>
        <p:spPr>
          <a:xfrm>
            <a:off x="0" y="6140361"/>
            <a:ext cx="12192000" cy="705028"/>
          </a:xfrm>
          <a:prstGeom prst="rect">
            <a:avLst/>
          </a:prstGeom>
          <a:solidFill>
            <a:srgbClr val="B6114D"/>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sz="1800" dirty="0"/>
          </a:p>
        </p:txBody>
      </p:sp>
      <p:pic>
        <p:nvPicPr>
          <p:cNvPr id="8" name="Picture 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9890762" y="6165912"/>
            <a:ext cx="1935479" cy="618068"/>
          </a:xfrm>
          <a:prstGeom prst="rect">
            <a:avLst/>
          </a:prstGeom>
        </p:spPr>
      </p:pic>
    </p:spTree>
    <p:extLst>
      <p:ext uri="{BB962C8B-B14F-4D97-AF65-F5344CB8AC3E}">
        <p14:creationId xmlns:p14="http://schemas.microsoft.com/office/powerpoint/2010/main" val="1696959104"/>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Lst>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hf sldNum="0" hdr="0" ftr="0" dt="0"/>
  <p:txStyles>
    <p:titleStyle>
      <a:lvl1pPr algn="l" defTabSz="914377" rtl="0" eaLnBrk="1" latinLnBrk="0" hangingPunct="1">
        <a:lnSpc>
          <a:spcPct val="90000"/>
        </a:lnSpc>
        <a:spcBef>
          <a:spcPct val="0"/>
        </a:spcBef>
        <a:buNone/>
        <a:defRPr sz="4400" kern="1200">
          <a:solidFill>
            <a:schemeClr val="tx1"/>
          </a:solidFill>
          <a:latin typeface="Futura"/>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LT Pro"/>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venir Next LT Pro"/>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venir Next LT Pro"/>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venir Next LT Pro"/>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venir Next LT Pro"/>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123sashank321/Anamolies_Detection_in_Crops" TargetMode="External"/><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hyperlink" Target="https://sites.google.com/view/anamolies-detection-in-crops/home"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slide" Target="slide50.xml"/><Relationship Id="rId2" Type="http://schemas.openxmlformats.org/officeDocument/2006/relationships/image" Target="../media/image3.jp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slide" Target="slide4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9.png"/><Relationship Id="rId2" Type="http://schemas.openxmlformats.org/officeDocument/2006/relationships/video" Target="../media/media1.webm"/><Relationship Id="rId1" Type="http://schemas.microsoft.com/office/2007/relationships/media" Target="../media/media1.webm"/><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10.xml"/><Relationship Id="rId7" Type="http://schemas.openxmlformats.org/officeDocument/2006/relationships/image" Target="../media/image120.png"/><Relationship Id="rId2" Type="http://schemas.openxmlformats.org/officeDocument/2006/relationships/video" Target="../media/media10.webm"/><Relationship Id="rId1" Type="http://schemas.microsoft.com/office/2007/relationships/media" Target="../media/media10.webm"/><Relationship Id="rId6" Type="http://schemas.openxmlformats.org/officeDocument/2006/relationships/image" Target="../media/image100.png"/><Relationship Id="rId5" Type="http://schemas.microsoft.com/office/2007/relationships/hdphoto" Target="../media/hdphoto10.wdp"/><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0.jpeg"/><Relationship Id="rId1" Type="http://schemas.openxmlformats.org/officeDocument/2006/relationships/slideLayout" Target="../slideLayouts/slideLayout210.xml"/><Relationship Id="rId6" Type="http://schemas.openxmlformats.org/officeDocument/2006/relationships/image" Target="../media/image150.png"/><Relationship Id="rId5" Type="http://schemas.openxmlformats.org/officeDocument/2006/relationships/slide" Target="slide60.xml"/><Relationship Id="rId4" Type="http://schemas.openxmlformats.org/officeDocument/2006/relationships/image" Target="../media/image150.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slide" Target="slide70.xml"/><Relationship Id="rId7" Type="http://schemas.openxmlformats.org/officeDocument/2006/relationships/image" Target="../media/image180.png"/><Relationship Id="rId2" Type="http://schemas.openxmlformats.org/officeDocument/2006/relationships/image" Target="../media/image170.png"/><Relationship Id="rId1" Type="http://schemas.openxmlformats.org/officeDocument/2006/relationships/slideLayout" Target="../slideLayouts/slideLayout210.xml"/><Relationship Id="rId6" Type="http://schemas.openxmlformats.org/officeDocument/2006/relationships/slide" Target="slide80.xml"/><Relationship Id="rId5" Type="http://schemas.openxmlformats.org/officeDocument/2006/relationships/image" Target="../media/image180.png"/><Relationship Id="rId10"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slide" Target="slide9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210.jpg"/><Relationship Id="rId1" Type="http://schemas.openxmlformats.org/officeDocument/2006/relationships/slideLayout" Target="../slideLayouts/slideLayout210.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6FE1-BE3A-E444-EF9B-B6330AA8D529}"/>
              </a:ext>
            </a:extLst>
          </p:cNvPr>
          <p:cNvSpPr>
            <a:spLocks noGrp="1"/>
          </p:cNvSpPr>
          <p:nvPr>
            <p:ph type="ctrTitle"/>
          </p:nvPr>
        </p:nvSpPr>
        <p:spPr>
          <a:xfrm>
            <a:off x="395655" y="761174"/>
            <a:ext cx="11271738" cy="2218695"/>
          </a:xfrm>
        </p:spPr>
        <p:txBody>
          <a:bodyPr>
            <a:noAutofit/>
          </a:bodyPr>
          <a:lstStyle/>
          <a:p>
            <a:pPr>
              <a:lnSpc>
                <a:spcPct val="100000"/>
              </a:lnSpc>
            </a:pPr>
            <a:r>
              <a:rPr lang="en-US" sz="3600" b="1" dirty="0">
                <a:solidFill>
                  <a:srgbClr val="B6114D"/>
                </a:solidFill>
                <a:effectLst/>
                <a:latin typeface="Times New Roman" panose="02020603050405020304" pitchFamily="18" charset="0"/>
                <a:ea typeface="Calibri" panose="020F0502020204030204" pitchFamily="34" charset="0"/>
                <a:cs typeface="Times New Roman" panose="02020603050405020304" pitchFamily="18" charset="0"/>
              </a:rPr>
              <a:t>Anomalies detection in crop health and creating a custom flight path</a:t>
            </a:r>
            <a:br>
              <a:rPr lang="en-US" sz="3600" b="1" dirty="0">
                <a:solidFill>
                  <a:srgbClr val="B6114D"/>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3600" b="1" dirty="0">
                <a:solidFill>
                  <a:srgbClr val="B6114D"/>
                </a:solidFill>
                <a:effectLst/>
                <a:latin typeface="Times New Roman" panose="02020603050405020304" pitchFamily="18" charset="0"/>
                <a:ea typeface="Calibri" panose="020F0502020204030204" pitchFamily="34" charset="0"/>
                <a:cs typeface="Times New Roman" panose="02020603050405020304" pitchFamily="18" charset="0"/>
              </a:rPr>
              <a:t>Group 15</a:t>
            </a:r>
            <a:endParaRPr lang="en-IN" sz="3600" b="1" dirty="0">
              <a:solidFill>
                <a:srgbClr val="B6114D"/>
              </a:solidFill>
            </a:endParaRPr>
          </a:p>
        </p:txBody>
      </p:sp>
      <p:sp>
        <p:nvSpPr>
          <p:cNvPr id="9" name="TextBox 9">
            <a:extLst>
              <a:ext uri="{FF2B5EF4-FFF2-40B4-BE49-F238E27FC236}">
                <a16:creationId xmlns:a16="http://schemas.microsoft.com/office/drawing/2014/main" id="{06F4F9EA-F74A-C4EB-F105-783EADEA4E70}"/>
              </a:ext>
            </a:extLst>
          </p:cNvPr>
          <p:cNvSpPr txBox="1"/>
          <p:nvPr/>
        </p:nvSpPr>
        <p:spPr>
          <a:xfrm>
            <a:off x="486805" y="3508800"/>
            <a:ext cx="10955821" cy="73866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solidFill>
                  <a:srgbClr val="B6114D"/>
                </a:solidFill>
                <a:latin typeface="Times New Roman Bold"/>
                <a:ea typeface="Times New Roman Bold"/>
                <a:cs typeface="Times New Roman Bold"/>
                <a:sym typeface="Times New Roman Bold"/>
              </a:rPr>
              <a:t>Git hub URL: </a:t>
            </a:r>
            <a:r>
              <a:rPr lang="en-US" sz="2400" dirty="0">
                <a:solidFill>
                  <a:srgbClr val="B6114D"/>
                </a:solidFill>
                <a:latin typeface="Times New Roman Bold"/>
                <a:ea typeface="Times New Roman Bold"/>
                <a:cs typeface="Times New Roman Bold"/>
                <a:sym typeface="Times New Roman Bold"/>
                <a:hlinkClick r:id="rId3"/>
              </a:rPr>
              <a:t>https://github.com/123sashank321/Anamolies_Detection_in_Crops</a:t>
            </a:r>
            <a:endParaRPr lang="en-US" sz="2400" dirty="0">
              <a:solidFill>
                <a:srgbClr val="B6114D"/>
              </a:solidFill>
              <a:latin typeface="Times New Roman Bold"/>
              <a:ea typeface="Times New Roman Bold"/>
              <a:cs typeface="Times New Roman Bold"/>
              <a:sym typeface="Times New Roman Bold"/>
            </a:endParaRPr>
          </a:p>
          <a:p>
            <a:pPr algn="ctr"/>
            <a:r>
              <a:rPr lang="en-US" sz="2400" dirty="0" err="1">
                <a:solidFill>
                  <a:srgbClr val="B6114D"/>
                </a:solidFill>
                <a:latin typeface="Times New Roman Bold"/>
                <a:ea typeface="Times New Roman Bold"/>
                <a:cs typeface="Times New Roman Bold"/>
                <a:sym typeface="Times New Roman Bold"/>
              </a:rPr>
              <a:t>Sites.google</a:t>
            </a:r>
            <a:r>
              <a:rPr lang="en-US" sz="2400" dirty="0">
                <a:solidFill>
                  <a:srgbClr val="B6114D"/>
                </a:solidFill>
                <a:latin typeface="Times New Roman Bold"/>
                <a:ea typeface="Times New Roman Bold"/>
                <a:cs typeface="Times New Roman Bold"/>
                <a:sym typeface="Times New Roman Bold"/>
              </a:rPr>
              <a:t> : </a:t>
            </a:r>
            <a:r>
              <a:rPr lang="en-US" sz="2400" dirty="0">
                <a:solidFill>
                  <a:srgbClr val="B6114D"/>
                </a:solidFill>
                <a:latin typeface="Times New Roman Bold"/>
                <a:ea typeface="Times New Roman Bold"/>
                <a:cs typeface="Times New Roman Bold"/>
                <a:sym typeface="Times New Roman Bold"/>
                <a:hlinkClick r:id="rId4"/>
              </a:rPr>
              <a:t>https://sites.google.com/view/anamolies-detection-in-crops/home</a:t>
            </a:r>
            <a:endParaRPr lang="en-US" sz="2400" dirty="0">
              <a:solidFill>
                <a:srgbClr val="B6114D"/>
              </a:solidFill>
              <a:latin typeface="Times New Roman Bold"/>
              <a:ea typeface="Times New Roman Bold"/>
              <a:cs typeface="Times New Roman Bold"/>
              <a:sym typeface="Times New Roman Bold"/>
            </a:endParaRPr>
          </a:p>
        </p:txBody>
      </p:sp>
      <p:sp>
        <p:nvSpPr>
          <p:cNvPr id="10" name="TextBox 11">
            <a:extLst>
              <a:ext uri="{FF2B5EF4-FFF2-40B4-BE49-F238E27FC236}">
                <a16:creationId xmlns:a16="http://schemas.microsoft.com/office/drawing/2014/main" id="{4D2B317C-CD51-A8D4-EF75-7F64CE5E5110}"/>
              </a:ext>
            </a:extLst>
          </p:cNvPr>
          <p:cNvSpPr txBox="1"/>
          <p:nvPr/>
        </p:nvSpPr>
        <p:spPr>
          <a:xfrm>
            <a:off x="3213836" y="4706184"/>
            <a:ext cx="5764328" cy="104913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319"/>
              </a:lnSpc>
            </a:pPr>
            <a:r>
              <a:rPr lang="en-US" sz="2800" dirty="0">
                <a:solidFill>
                  <a:srgbClr val="C00000"/>
                </a:solidFill>
                <a:latin typeface="Times New Roman Bold"/>
                <a:ea typeface="Times New Roman Bold"/>
                <a:cs typeface="Times New Roman Bold"/>
                <a:sym typeface="Times New Roman Bold"/>
              </a:rPr>
              <a:t>Professor: 	T Senthil Kumar(CSE)</a:t>
            </a:r>
          </a:p>
          <a:p>
            <a:pPr algn="ctr">
              <a:lnSpc>
                <a:spcPts val="4319"/>
              </a:lnSpc>
            </a:pPr>
            <a:r>
              <a:rPr lang="en-US" sz="2800" dirty="0">
                <a:solidFill>
                  <a:srgbClr val="C00000"/>
                </a:solidFill>
                <a:latin typeface="Times New Roman Bold"/>
                <a:ea typeface="Times New Roman Bold"/>
                <a:cs typeface="Times New Roman Bold"/>
                <a:sym typeface="Times New Roman Bold"/>
              </a:rPr>
              <a:t>Collaborator: Akash (SKYX)</a:t>
            </a:r>
          </a:p>
        </p:txBody>
      </p:sp>
    </p:spTree>
    <p:extLst>
      <p:ext uri="{BB962C8B-B14F-4D97-AF65-F5344CB8AC3E}">
        <p14:creationId xmlns:p14="http://schemas.microsoft.com/office/powerpoint/2010/main" val="2052033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B80321-6A6C-7C56-DE7B-860B92662FE8}"/>
              </a:ext>
            </a:extLst>
          </p:cNvPr>
          <p:cNvSpPr>
            <a:spLocks noGrp="1"/>
          </p:cNvSpPr>
          <p:nvPr>
            <p:ph type="title"/>
          </p:nvPr>
        </p:nvSpPr>
        <p:spPr>
          <a:xfrm>
            <a:off x="0" y="294622"/>
            <a:ext cx="10515600" cy="592816"/>
          </a:xfrm>
        </p:spPr>
        <p:txBody>
          <a:bodyPr>
            <a:normAutofit/>
          </a:bodyPr>
          <a:lstStyle/>
          <a:p>
            <a:r>
              <a:rPr lang="en-US" sz="3600" b="1" dirty="0">
                <a:solidFill>
                  <a:srgbClr val="CC0066"/>
                </a:solidFill>
                <a:latin typeface="Times New Roman" panose="02020603050405020304" pitchFamily="18" charset="0"/>
                <a:cs typeface="Times New Roman" panose="02020603050405020304" pitchFamily="18" charset="0"/>
              </a:rPr>
              <a:t>Mosaic Disease</a:t>
            </a:r>
          </a:p>
        </p:txBody>
      </p:sp>
      <p:pic>
        <p:nvPicPr>
          <p:cNvPr id="7" name="Content Placeholder 6">
            <a:extLst>
              <a:ext uri="{FF2B5EF4-FFF2-40B4-BE49-F238E27FC236}">
                <a16:creationId xmlns:a16="http://schemas.microsoft.com/office/drawing/2014/main" id="{F4A40C02-2AC2-5F3E-9DDB-D5F5CE8234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3593124" y="-2535287"/>
            <a:ext cx="5005753" cy="12192001"/>
          </a:xfrm>
        </p:spPr>
      </p:pic>
    </p:spTree>
    <p:extLst>
      <p:ext uri="{BB962C8B-B14F-4D97-AF65-F5344CB8AC3E}">
        <p14:creationId xmlns:p14="http://schemas.microsoft.com/office/powerpoint/2010/main" val="3286245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B80321-6A6C-7C56-DE7B-860B92662FE8}"/>
              </a:ext>
            </a:extLst>
          </p:cNvPr>
          <p:cNvSpPr>
            <a:spLocks noGrp="1"/>
          </p:cNvSpPr>
          <p:nvPr>
            <p:ph type="title"/>
          </p:nvPr>
        </p:nvSpPr>
        <p:spPr>
          <a:xfrm>
            <a:off x="0" y="294622"/>
            <a:ext cx="10515600" cy="592816"/>
          </a:xfrm>
        </p:spPr>
        <p:txBody>
          <a:bodyPr>
            <a:normAutofit/>
          </a:bodyPr>
          <a:lstStyle/>
          <a:p>
            <a:r>
              <a:rPr lang="en-US" sz="3600" b="1" dirty="0">
                <a:solidFill>
                  <a:srgbClr val="CC0066"/>
                </a:solidFill>
                <a:latin typeface="Times New Roman" panose="02020603050405020304" pitchFamily="18" charset="0"/>
                <a:cs typeface="Times New Roman" panose="02020603050405020304" pitchFamily="18" charset="0"/>
              </a:rPr>
              <a:t>Red Rot Disease</a:t>
            </a:r>
          </a:p>
        </p:txBody>
      </p:sp>
      <p:pic>
        <p:nvPicPr>
          <p:cNvPr id="7" name="Content Placeholder 6">
            <a:extLst>
              <a:ext uri="{FF2B5EF4-FFF2-40B4-BE49-F238E27FC236}">
                <a16:creationId xmlns:a16="http://schemas.microsoft.com/office/drawing/2014/main" id="{642ACEF8-D5BD-0EEC-A76E-54E1F83161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683" y="1013012"/>
            <a:ext cx="12192000" cy="5007670"/>
          </a:xfrm>
        </p:spPr>
      </p:pic>
      <p:sp>
        <p:nvSpPr>
          <p:cNvPr id="8" name="Rectangle 7">
            <a:extLst>
              <a:ext uri="{FF2B5EF4-FFF2-40B4-BE49-F238E27FC236}">
                <a16:creationId xmlns:a16="http://schemas.microsoft.com/office/drawing/2014/main" id="{3FDA6845-83CA-50EF-87A7-DEB04F8FC55F}"/>
              </a:ext>
            </a:extLst>
          </p:cNvPr>
          <p:cNvSpPr/>
          <p:nvPr/>
        </p:nvSpPr>
        <p:spPr>
          <a:xfrm>
            <a:off x="8794377" y="3429000"/>
            <a:ext cx="2277035" cy="58182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744D42B-1D32-B279-43AE-73D998029138}"/>
              </a:ext>
            </a:extLst>
          </p:cNvPr>
          <p:cNvSpPr/>
          <p:nvPr/>
        </p:nvSpPr>
        <p:spPr>
          <a:xfrm>
            <a:off x="1452283" y="4128247"/>
            <a:ext cx="5853952" cy="999565"/>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65985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B80321-6A6C-7C56-DE7B-860B92662FE8}"/>
              </a:ext>
            </a:extLst>
          </p:cNvPr>
          <p:cNvSpPr>
            <a:spLocks noGrp="1"/>
          </p:cNvSpPr>
          <p:nvPr>
            <p:ph type="title"/>
          </p:nvPr>
        </p:nvSpPr>
        <p:spPr>
          <a:xfrm>
            <a:off x="0" y="151255"/>
            <a:ext cx="10515600" cy="592816"/>
          </a:xfrm>
        </p:spPr>
        <p:txBody>
          <a:bodyPr>
            <a:normAutofit/>
          </a:bodyPr>
          <a:lstStyle/>
          <a:p>
            <a:r>
              <a:rPr lang="en-US" sz="3600" b="1" dirty="0">
                <a:solidFill>
                  <a:srgbClr val="CC0066"/>
                </a:solidFill>
                <a:latin typeface="Times New Roman" panose="02020603050405020304" pitchFamily="18" charset="0"/>
                <a:cs typeface="Times New Roman" panose="02020603050405020304" pitchFamily="18" charset="0"/>
              </a:rPr>
              <a:t>Rust Disease</a:t>
            </a:r>
          </a:p>
        </p:txBody>
      </p:sp>
      <p:pic>
        <p:nvPicPr>
          <p:cNvPr id="7" name="Content Placeholder 6">
            <a:extLst>
              <a:ext uri="{FF2B5EF4-FFF2-40B4-BE49-F238E27FC236}">
                <a16:creationId xmlns:a16="http://schemas.microsoft.com/office/drawing/2014/main" id="{26356A6E-17E8-983F-FFEE-BF53D83CBA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29166"/>
            <a:ext cx="12192000" cy="5284763"/>
          </a:xfrm>
        </p:spPr>
      </p:pic>
    </p:spTree>
    <p:extLst>
      <p:ext uri="{BB962C8B-B14F-4D97-AF65-F5344CB8AC3E}">
        <p14:creationId xmlns:p14="http://schemas.microsoft.com/office/powerpoint/2010/main" val="1277486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B80321-6A6C-7C56-DE7B-860B92662FE8}"/>
              </a:ext>
            </a:extLst>
          </p:cNvPr>
          <p:cNvSpPr>
            <a:spLocks noGrp="1"/>
          </p:cNvSpPr>
          <p:nvPr>
            <p:ph type="title"/>
          </p:nvPr>
        </p:nvSpPr>
        <p:spPr>
          <a:xfrm>
            <a:off x="0" y="294622"/>
            <a:ext cx="10515600" cy="592816"/>
          </a:xfrm>
        </p:spPr>
        <p:txBody>
          <a:bodyPr>
            <a:normAutofit/>
          </a:bodyPr>
          <a:lstStyle/>
          <a:p>
            <a:r>
              <a:rPr lang="en-US" sz="3600" b="1" dirty="0">
                <a:solidFill>
                  <a:srgbClr val="CC0066"/>
                </a:solidFill>
                <a:latin typeface="Times New Roman" panose="02020603050405020304" pitchFamily="18" charset="0"/>
                <a:cs typeface="Times New Roman" panose="02020603050405020304" pitchFamily="18" charset="0"/>
              </a:rPr>
              <a:t>Yellow leaf Disease</a:t>
            </a:r>
          </a:p>
        </p:txBody>
      </p:sp>
      <p:pic>
        <p:nvPicPr>
          <p:cNvPr id="7" name="Content Placeholder 6">
            <a:extLst>
              <a:ext uri="{FF2B5EF4-FFF2-40B4-BE49-F238E27FC236}">
                <a16:creationId xmlns:a16="http://schemas.microsoft.com/office/drawing/2014/main" id="{1688BAFC-27FA-923B-F883-A0511BC38A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59154"/>
            <a:ext cx="12192000" cy="5154783"/>
          </a:xfrm>
        </p:spPr>
      </p:pic>
    </p:spTree>
    <p:extLst>
      <p:ext uri="{BB962C8B-B14F-4D97-AF65-F5344CB8AC3E}">
        <p14:creationId xmlns:p14="http://schemas.microsoft.com/office/powerpoint/2010/main" val="3960988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CB434-5919-2D86-7CD6-82819FE9C3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8AE0CC-865D-9224-670C-C79069782DF2}"/>
              </a:ext>
            </a:extLst>
          </p:cNvPr>
          <p:cNvSpPr>
            <a:spLocks noGrp="1"/>
          </p:cNvSpPr>
          <p:nvPr>
            <p:ph type="title"/>
          </p:nvPr>
        </p:nvSpPr>
        <p:spPr>
          <a:xfrm>
            <a:off x="838200" y="365128"/>
            <a:ext cx="10515600" cy="592816"/>
          </a:xfrm>
        </p:spPr>
        <p:txBody>
          <a:bodyPr>
            <a:normAutofit/>
          </a:bodyPr>
          <a:lstStyle/>
          <a:p>
            <a:r>
              <a:rPr lang="en-US" sz="3600" b="1" dirty="0">
                <a:solidFill>
                  <a:srgbClr val="CC0066"/>
                </a:solidFill>
                <a:latin typeface="Times New Roman" panose="02020603050405020304" pitchFamily="18" charset="0"/>
                <a:cs typeface="Times New Roman" panose="02020603050405020304" pitchFamily="18" charset="0"/>
              </a:rPr>
              <a:t>Hyperparameter List.</a:t>
            </a:r>
          </a:p>
        </p:txBody>
      </p:sp>
      <p:graphicFrame>
        <p:nvGraphicFramePr>
          <p:cNvPr id="3" name="Content Placeholder 2">
            <a:extLst>
              <a:ext uri="{FF2B5EF4-FFF2-40B4-BE49-F238E27FC236}">
                <a16:creationId xmlns:a16="http://schemas.microsoft.com/office/drawing/2014/main" id="{4E2A0ADD-DDDD-DE52-225B-FE577637B5E4}"/>
              </a:ext>
            </a:extLst>
          </p:cNvPr>
          <p:cNvGraphicFramePr>
            <a:graphicFrameLocks noGrp="1"/>
          </p:cNvGraphicFramePr>
          <p:nvPr>
            <p:ph idx="1"/>
            <p:extLst>
              <p:ext uri="{D42A27DB-BD31-4B8C-83A1-F6EECF244321}">
                <p14:modId xmlns:p14="http://schemas.microsoft.com/office/powerpoint/2010/main" val="2674737896"/>
              </p:ext>
            </p:extLst>
          </p:nvPr>
        </p:nvGraphicFramePr>
        <p:xfrm>
          <a:off x="838201" y="957944"/>
          <a:ext cx="10384574" cy="4997835"/>
        </p:xfrm>
        <a:graphic>
          <a:graphicData uri="http://schemas.openxmlformats.org/drawingml/2006/table">
            <a:tbl>
              <a:tblPr firstRow="1" bandRow="1">
                <a:tableStyleId>{5C22544A-7EE6-4342-B048-85BDC9FD1C3A}</a:tableStyleId>
              </a:tblPr>
              <a:tblGrid>
                <a:gridCol w="2043430">
                  <a:extLst>
                    <a:ext uri="{9D8B030D-6E8A-4147-A177-3AD203B41FA5}">
                      <a16:colId xmlns:a16="http://schemas.microsoft.com/office/drawing/2014/main" val="4014560599"/>
                    </a:ext>
                  </a:extLst>
                </a:gridCol>
                <a:gridCol w="4170572">
                  <a:extLst>
                    <a:ext uri="{9D8B030D-6E8A-4147-A177-3AD203B41FA5}">
                      <a16:colId xmlns:a16="http://schemas.microsoft.com/office/drawing/2014/main" val="2923780403"/>
                    </a:ext>
                  </a:extLst>
                </a:gridCol>
                <a:gridCol w="4170572">
                  <a:extLst>
                    <a:ext uri="{9D8B030D-6E8A-4147-A177-3AD203B41FA5}">
                      <a16:colId xmlns:a16="http://schemas.microsoft.com/office/drawing/2014/main" val="1838709941"/>
                    </a:ext>
                  </a:extLst>
                </a:gridCol>
              </a:tblGrid>
              <a:tr h="220538">
                <a:tc>
                  <a:txBody>
                    <a:bodyPr/>
                    <a:lstStyle/>
                    <a:p>
                      <a:r>
                        <a:rPr lang="en-IN" sz="1300" dirty="0"/>
                        <a:t>Hyper Parameter Category</a:t>
                      </a:r>
                    </a:p>
                  </a:txBody>
                  <a:tcPr/>
                </a:tc>
                <a:tc>
                  <a:txBody>
                    <a:bodyPr/>
                    <a:lstStyle/>
                    <a:p>
                      <a:r>
                        <a:rPr lang="en-IN" sz="1300"/>
                        <a:t>Hyperparameter</a:t>
                      </a:r>
                      <a:endParaRPr lang="en-IN" sz="1300" dirty="0"/>
                    </a:p>
                  </a:txBody>
                  <a:tcPr/>
                </a:tc>
                <a:tc>
                  <a:txBody>
                    <a:bodyPr/>
                    <a:lstStyle/>
                    <a:p>
                      <a:r>
                        <a:rPr lang="en-IN" sz="1300"/>
                        <a:t>Value</a:t>
                      </a:r>
                      <a:endParaRPr lang="en-IN" sz="1300" dirty="0"/>
                    </a:p>
                  </a:txBody>
                  <a:tcPr/>
                </a:tc>
                <a:extLst>
                  <a:ext uri="{0D108BD9-81ED-4DB2-BD59-A6C34878D82A}">
                    <a16:rowId xmlns:a16="http://schemas.microsoft.com/office/drawing/2014/main" val="8852353"/>
                  </a:ext>
                </a:extLst>
              </a:tr>
              <a:tr h="441075">
                <a:tc>
                  <a:txBody>
                    <a:bodyPr/>
                    <a:lstStyle/>
                    <a:p>
                      <a:r>
                        <a:rPr lang="en-IN" sz="1300"/>
                        <a:t>Architecture Hyperparameters</a:t>
                      </a:r>
                      <a:endParaRPr lang="en-IN" sz="1300" dirty="0"/>
                    </a:p>
                  </a:txBody>
                  <a:tcPr/>
                </a:tc>
                <a:tc>
                  <a:txBody>
                    <a:bodyPr/>
                    <a:lstStyle/>
                    <a:p>
                      <a:r>
                        <a:rPr lang="en-IN" sz="1300"/>
                        <a:t>Number of filters</a:t>
                      </a:r>
                      <a:endParaRPr lang="en-IN" sz="1300" dirty="0"/>
                    </a:p>
                  </a:txBody>
                  <a:tcPr/>
                </a:tc>
                <a:tc>
                  <a:txBody>
                    <a:bodyPr/>
                    <a:lstStyle/>
                    <a:p>
                      <a:r>
                        <a:rPr lang="en-IN" sz="1300"/>
                        <a:t>(32,64,128)</a:t>
                      </a:r>
                      <a:endParaRPr lang="en-IN" sz="1300" dirty="0"/>
                    </a:p>
                  </a:txBody>
                  <a:tcPr/>
                </a:tc>
                <a:extLst>
                  <a:ext uri="{0D108BD9-81ED-4DB2-BD59-A6C34878D82A}">
                    <a16:rowId xmlns:a16="http://schemas.microsoft.com/office/drawing/2014/main" val="841694877"/>
                  </a:ext>
                </a:extLst>
              </a:tr>
              <a:tr h="259456">
                <a:tc>
                  <a:txBody>
                    <a:bodyPr/>
                    <a:lstStyle/>
                    <a:p>
                      <a:endParaRPr lang="en-IN" sz="1300" dirty="0"/>
                    </a:p>
                  </a:txBody>
                  <a:tcPr/>
                </a:tc>
                <a:tc>
                  <a:txBody>
                    <a:bodyPr/>
                    <a:lstStyle/>
                    <a:p>
                      <a:r>
                        <a:rPr lang="en-IN" sz="1300"/>
                        <a:t>Kernel Size</a:t>
                      </a:r>
                      <a:endParaRPr lang="en-IN" sz="1300" dirty="0"/>
                    </a:p>
                  </a:txBody>
                  <a:tcPr/>
                </a:tc>
                <a:tc>
                  <a:txBody>
                    <a:bodyPr/>
                    <a:lstStyle/>
                    <a:p>
                      <a:r>
                        <a:rPr lang="en-IN" sz="1300"/>
                        <a:t>(3,3)</a:t>
                      </a:r>
                      <a:endParaRPr lang="en-IN" sz="1300" dirty="0"/>
                    </a:p>
                  </a:txBody>
                  <a:tcPr/>
                </a:tc>
                <a:extLst>
                  <a:ext uri="{0D108BD9-81ED-4DB2-BD59-A6C34878D82A}">
                    <a16:rowId xmlns:a16="http://schemas.microsoft.com/office/drawing/2014/main" val="2341325415"/>
                  </a:ext>
                </a:extLst>
              </a:tr>
              <a:tr h="259456">
                <a:tc>
                  <a:txBody>
                    <a:bodyPr/>
                    <a:lstStyle/>
                    <a:p>
                      <a:endParaRPr lang="en-IN" sz="1300" dirty="0"/>
                    </a:p>
                  </a:txBody>
                  <a:tcPr/>
                </a:tc>
                <a:tc>
                  <a:txBody>
                    <a:bodyPr/>
                    <a:lstStyle/>
                    <a:p>
                      <a:r>
                        <a:rPr lang="en-IN" sz="1300"/>
                        <a:t>Dropout </a:t>
                      </a:r>
                      <a:endParaRPr lang="en-IN" sz="1300" dirty="0"/>
                    </a:p>
                  </a:txBody>
                  <a:tcPr/>
                </a:tc>
                <a:tc>
                  <a:txBody>
                    <a:bodyPr/>
                    <a:lstStyle/>
                    <a:p>
                      <a:r>
                        <a:rPr lang="en-IN" sz="1300"/>
                        <a:t>0.2</a:t>
                      </a:r>
                      <a:endParaRPr lang="en-IN" sz="1300" dirty="0"/>
                    </a:p>
                  </a:txBody>
                  <a:tcPr/>
                </a:tc>
                <a:extLst>
                  <a:ext uri="{0D108BD9-81ED-4DB2-BD59-A6C34878D82A}">
                    <a16:rowId xmlns:a16="http://schemas.microsoft.com/office/drawing/2014/main" val="1727159435"/>
                  </a:ext>
                </a:extLst>
              </a:tr>
              <a:tr h="441075">
                <a:tc>
                  <a:txBody>
                    <a:bodyPr/>
                    <a:lstStyle/>
                    <a:p>
                      <a:endParaRPr lang="en-IN" sz="1300" dirty="0"/>
                    </a:p>
                  </a:txBody>
                  <a:tcPr/>
                </a:tc>
                <a:tc>
                  <a:txBody>
                    <a:bodyPr/>
                    <a:lstStyle/>
                    <a:p>
                      <a:r>
                        <a:rPr lang="en-IN" sz="1300"/>
                        <a:t>Activation functions</a:t>
                      </a:r>
                      <a:endParaRPr lang="en-IN" sz="1300" dirty="0"/>
                    </a:p>
                  </a:txBody>
                  <a:tcPr/>
                </a:tc>
                <a:tc>
                  <a:txBody>
                    <a:bodyPr/>
                    <a:lstStyle/>
                    <a:p>
                      <a:r>
                        <a:rPr lang="en-IN" sz="1300"/>
                        <a:t>‘relu’,</a:t>
                      </a:r>
                    </a:p>
                    <a:p>
                      <a:r>
                        <a:rPr lang="en-IN" sz="1300"/>
                        <a:t>‘softmax’ (for final dense layer alone)</a:t>
                      </a:r>
                      <a:endParaRPr lang="en-IN" sz="1300" dirty="0"/>
                    </a:p>
                  </a:txBody>
                  <a:tcPr/>
                </a:tc>
                <a:extLst>
                  <a:ext uri="{0D108BD9-81ED-4DB2-BD59-A6C34878D82A}">
                    <a16:rowId xmlns:a16="http://schemas.microsoft.com/office/drawing/2014/main" val="608767299"/>
                  </a:ext>
                </a:extLst>
              </a:tr>
              <a:tr h="441075">
                <a:tc>
                  <a:txBody>
                    <a:bodyPr/>
                    <a:lstStyle/>
                    <a:p>
                      <a:r>
                        <a:rPr lang="en-IN" sz="1300"/>
                        <a:t>Training Hyperparameters</a:t>
                      </a:r>
                      <a:endParaRPr lang="en-IN" sz="1300" dirty="0"/>
                    </a:p>
                  </a:txBody>
                  <a:tcPr/>
                </a:tc>
                <a:tc>
                  <a:txBody>
                    <a:bodyPr/>
                    <a:lstStyle/>
                    <a:p>
                      <a:r>
                        <a:rPr lang="en-IN" sz="1300"/>
                        <a:t>Batch Size</a:t>
                      </a:r>
                      <a:endParaRPr lang="en-IN" sz="1300" dirty="0"/>
                    </a:p>
                  </a:txBody>
                  <a:tcPr/>
                </a:tc>
                <a:tc>
                  <a:txBody>
                    <a:bodyPr/>
                    <a:lstStyle/>
                    <a:p>
                      <a:r>
                        <a:rPr lang="en-IN" sz="1300"/>
                        <a:t>32</a:t>
                      </a:r>
                      <a:endParaRPr lang="en-IN" sz="1300" dirty="0"/>
                    </a:p>
                  </a:txBody>
                  <a:tcPr/>
                </a:tc>
                <a:extLst>
                  <a:ext uri="{0D108BD9-81ED-4DB2-BD59-A6C34878D82A}">
                    <a16:rowId xmlns:a16="http://schemas.microsoft.com/office/drawing/2014/main" val="833321610"/>
                  </a:ext>
                </a:extLst>
              </a:tr>
              <a:tr h="259456">
                <a:tc>
                  <a:txBody>
                    <a:bodyPr/>
                    <a:lstStyle/>
                    <a:p>
                      <a:endParaRPr lang="en-IN" sz="1300" dirty="0"/>
                    </a:p>
                  </a:txBody>
                  <a:tcPr/>
                </a:tc>
                <a:tc>
                  <a:txBody>
                    <a:bodyPr/>
                    <a:lstStyle/>
                    <a:p>
                      <a:r>
                        <a:rPr lang="en-IN" sz="1300"/>
                        <a:t>No.of Epochs</a:t>
                      </a:r>
                      <a:endParaRPr lang="en-IN" sz="1300" dirty="0"/>
                    </a:p>
                  </a:txBody>
                  <a:tcPr/>
                </a:tc>
                <a:tc>
                  <a:txBody>
                    <a:bodyPr/>
                    <a:lstStyle/>
                    <a:p>
                      <a:r>
                        <a:rPr lang="en-IN" sz="1300"/>
                        <a:t>20</a:t>
                      </a:r>
                      <a:endParaRPr lang="en-IN" sz="1300" dirty="0"/>
                    </a:p>
                  </a:txBody>
                  <a:tcPr/>
                </a:tc>
                <a:extLst>
                  <a:ext uri="{0D108BD9-81ED-4DB2-BD59-A6C34878D82A}">
                    <a16:rowId xmlns:a16="http://schemas.microsoft.com/office/drawing/2014/main" val="3811468478"/>
                  </a:ext>
                </a:extLst>
              </a:tr>
              <a:tr h="259456">
                <a:tc>
                  <a:txBody>
                    <a:bodyPr/>
                    <a:lstStyle/>
                    <a:p>
                      <a:endParaRPr lang="en-IN" sz="1300" dirty="0"/>
                    </a:p>
                  </a:txBody>
                  <a:tcPr/>
                </a:tc>
                <a:tc>
                  <a:txBody>
                    <a:bodyPr/>
                    <a:lstStyle/>
                    <a:p>
                      <a:r>
                        <a:rPr lang="en-IN" sz="1300"/>
                        <a:t>Optimizer</a:t>
                      </a:r>
                      <a:endParaRPr lang="en-IN" sz="1300" dirty="0"/>
                    </a:p>
                  </a:txBody>
                  <a:tcPr/>
                </a:tc>
                <a:tc>
                  <a:txBody>
                    <a:bodyPr/>
                    <a:lstStyle/>
                    <a:p>
                      <a:r>
                        <a:rPr lang="en-IN" sz="1300"/>
                        <a:t>‘adam’</a:t>
                      </a:r>
                      <a:endParaRPr lang="en-IN" sz="1300" dirty="0"/>
                    </a:p>
                  </a:txBody>
                  <a:tcPr/>
                </a:tc>
                <a:extLst>
                  <a:ext uri="{0D108BD9-81ED-4DB2-BD59-A6C34878D82A}">
                    <a16:rowId xmlns:a16="http://schemas.microsoft.com/office/drawing/2014/main" val="994224740"/>
                  </a:ext>
                </a:extLst>
              </a:tr>
              <a:tr h="259456">
                <a:tc>
                  <a:txBody>
                    <a:bodyPr/>
                    <a:lstStyle/>
                    <a:p>
                      <a:r>
                        <a:rPr lang="en-IN" sz="1300"/>
                        <a:t>Data Augmentation</a:t>
                      </a:r>
                      <a:endParaRPr lang="en-IN" sz="1300" dirty="0"/>
                    </a:p>
                  </a:txBody>
                  <a:tcPr/>
                </a:tc>
                <a:tc>
                  <a:txBody>
                    <a:bodyPr/>
                    <a:lstStyle/>
                    <a:p>
                      <a:r>
                        <a:rPr lang="en-IN" sz="1300"/>
                        <a:t>Rotation Range</a:t>
                      </a:r>
                      <a:endParaRPr lang="en-IN" sz="1300" dirty="0"/>
                    </a:p>
                  </a:txBody>
                  <a:tcPr/>
                </a:tc>
                <a:tc>
                  <a:txBody>
                    <a:bodyPr/>
                    <a:lstStyle/>
                    <a:p>
                      <a:r>
                        <a:rPr lang="en-IN" sz="1300"/>
                        <a:t>20 degrees</a:t>
                      </a:r>
                      <a:endParaRPr lang="en-IN" sz="1300" dirty="0"/>
                    </a:p>
                  </a:txBody>
                  <a:tcPr/>
                </a:tc>
                <a:extLst>
                  <a:ext uri="{0D108BD9-81ED-4DB2-BD59-A6C34878D82A}">
                    <a16:rowId xmlns:a16="http://schemas.microsoft.com/office/drawing/2014/main" val="3826140746"/>
                  </a:ext>
                </a:extLst>
              </a:tr>
              <a:tr h="259456">
                <a:tc>
                  <a:txBody>
                    <a:bodyPr/>
                    <a:lstStyle/>
                    <a:p>
                      <a:endParaRPr lang="en-IN" sz="1300" dirty="0"/>
                    </a:p>
                  </a:txBody>
                  <a:tcPr/>
                </a:tc>
                <a:tc>
                  <a:txBody>
                    <a:bodyPr/>
                    <a:lstStyle/>
                    <a:p>
                      <a:r>
                        <a:rPr lang="en-IN" sz="1300"/>
                        <a:t>Width Shift Range</a:t>
                      </a:r>
                      <a:endParaRPr lang="en-IN" sz="1300" dirty="0"/>
                    </a:p>
                  </a:txBody>
                  <a:tcPr/>
                </a:tc>
                <a:tc>
                  <a:txBody>
                    <a:bodyPr/>
                    <a:lstStyle/>
                    <a:p>
                      <a:r>
                        <a:rPr lang="en-IN" sz="1300"/>
                        <a:t>0.1</a:t>
                      </a:r>
                      <a:endParaRPr lang="en-IN" sz="1300" dirty="0"/>
                    </a:p>
                  </a:txBody>
                  <a:tcPr/>
                </a:tc>
                <a:extLst>
                  <a:ext uri="{0D108BD9-81ED-4DB2-BD59-A6C34878D82A}">
                    <a16:rowId xmlns:a16="http://schemas.microsoft.com/office/drawing/2014/main" val="694107334"/>
                  </a:ext>
                </a:extLst>
              </a:tr>
              <a:tr h="259456">
                <a:tc>
                  <a:txBody>
                    <a:bodyPr/>
                    <a:lstStyle/>
                    <a:p>
                      <a:endParaRPr lang="en-IN" sz="1300" dirty="0"/>
                    </a:p>
                  </a:txBody>
                  <a:tcPr/>
                </a:tc>
                <a:tc>
                  <a:txBody>
                    <a:bodyPr/>
                    <a:lstStyle/>
                    <a:p>
                      <a:r>
                        <a:rPr lang="en-IN" sz="1300"/>
                        <a:t>Height Shift Range</a:t>
                      </a:r>
                      <a:endParaRPr lang="en-IN" sz="1300" dirty="0"/>
                    </a:p>
                  </a:txBody>
                  <a:tcPr/>
                </a:tc>
                <a:tc>
                  <a:txBody>
                    <a:bodyPr/>
                    <a:lstStyle/>
                    <a:p>
                      <a:r>
                        <a:rPr lang="en-IN" sz="1300"/>
                        <a:t>0.1</a:t>
                      </a:r>
                      <a:endParaRPr lang="en-IN" sz="1300" dirty="0"/>
                    </a:p>
                  </a:txBody>
                  <a:tcPr/>
                </a:tc>
                <a:extLst>
                  <a:ext uri="{0D108BD9-81ED-4DB2-BD59-A6C34878D82A}">
                    <a16:rowId xmlns:a16="http://schemas.microsoft.com/office/drawing/2014/main" val="829279237"/>
                  </a:ext>
                </a:extLst>
              </a:tr>
              <a:tr h="441075">
                <a:tc>
                  <a:txBody>
                    <a:bodyPr/>
                    <a:lstStyle/>
                    <a:p>
                      <a:endParaRPr lang="en-IN" sz="1300" dirty="0"/>
                    </a:p>
                  </a:txBody>
                  <a:tcPr/>
                </a:tc>
                <a:tc>
                  <a:txBody>
                    <a:bodyPr/>
                    <a:lstStyle/>
                    <a:p>
                      <a:r>
                        <a:rPr lang="en-IN" sz="1300"/>
                        <a:t>Augmentation Techniques</a:t>
                      </a:r>
                      <a:endParaRPr lang="en-IN" sz="1300" dirty="0"/>
                    </a:p>
                  </a:txBody>
                  <a:tcPr/>
                </a:tc>
                <a:tc>
                  <a:txBody>
                    <a:bodyPr/>
                    <a:lstStyle/>
                    <a:p>
                      <a:r>
                        <a:rPr lang="en-IN" sz="1300"/>
                        <a:t>Flip,Rotate, Scale&amp;crop, Gaussian Noise, Contrast Adjustment</a:t>
                      </a:r>
                      <a:endParaRPr lang="en-IN" sz="1300" dirty="0"/>
                    </a:p>
                  </a:txBody>
                  <a:tcPr/>
                </a:tc>
                <a:extLst>
                  <a:ext uri="{0D108BD9-81ED-4DB2-BD59-A6C34878D82A}">
                    <a16:rowId xmlns:a16="http://schemas.microsoft.com/office/drawing/2014/main" val="2770050974"/>
                  </a:ext>
                </a:extLst>
              </a:tr>
              <a:tr h="441075">
                <a:tc>
                  <a:txBody>
                    <a:bodyPr/>
                    <a:lstStyle/>
                    <a:p>
                      <a:r>
                        <a:rPr lang="en-IN" sz="1300"/>
                        <a:t>Performance Metric for Training</a:t>
                      </a:r>
                      <a:endParaRPr lang="en-IN" sz="1300" dirty="0"/>
                    </a:p>
                  </a:txBody>
                  <a:tcPr/>
                </a:tc>
                <a:tc>
                  <a:txBody>
                    <a:bodyPr/>
                    <a:lstStyle/>
                    <a:p>
                      <a:r>
                        <a:rPr lang="en-IN" sz="1300"/>
                        <a:t>Metric</a:t>
                      </a:r>
                      <a:endParaRPr lang="en-IN" sz="1300" dirty="0"/>
                    </a:p>
                  </a:txBody>
                  <a:tcPr/>
                </a:tc>
                <a:tc>
                  <a:txBody>
                    <a:bodyPr/>
                    <a:lstStyle/>
                    <a:p>
                      <a:r>
                        <a:rPr lang="en-IN" sz="1300"/>
                        <a:t>Accuracy</a:t>
                      </a:r>
                      <a:endParaRPr lang="en-IN" sz="1300" dirty="0"/>
                    </a:p>
                  </a:txBody>
                  <a:tcPr/>
                </a:tc>
                <a:extLst>
                  <a:ext uri="{0D108BD9-81ED-4DB2-BD59-A6C34878D82A}">
                    <a16:rowId xmlns:a16="http://schemas.microsoft.com/office/drawing/2014/main" val="4232042628"/>
                  </a:ext>
                </a:extLst>
              </a:tr>
              <a:tr h="259456">
                <a:tc>
                  <a:txBody>
                    <a:bodyPr/>
                    <a:lstStyle/>
                    <a:p>
                      <a:r>
                        <a:rPr lang="en-IN" sz="1300"/>
                        <a:t>Data Split</a:t>
                      </a:r>
                      <a:endParaRPr lang="en-IN" sz="1300" dirty="0"/>
                    </a:p>
                  </a:txBody>
                  <a:tcPr/>
                </a:tc>
                <a:tc>
                  <a:txBody>
                    <a:bodyPr/>
                    <a:lstStyle/>
                    <a:p>
                      <a:r>
                        <a:rPr lang="en-IN" sz="1300"/>
                        <a:t>(Train,Test,Validation)</a:t>
                      </a:r>
                      <a:endParaRPr lang="en-IN" sz="1300" dirty="0"/>
                    </a:p>
                  </a:txBody>
                  <a:tcPr/>
                </a:tc>
                <a:tc>
                  <a:txBody>
                    <a:bodyPr/>
                    <a:lstStyle/>
                    <a:p>
                      <a:r>
                        <a:rPr lang="en-IN" sz="1300" dirty="0"/>
                        <a:t>(70,20,10)</a:t>
                      </a:r>
                    </a:p>
                  </a:txBody>
                  <a:tcPr/>
                </a:tc>
                <a:extLst>
                  <a:ext uri="{0D108BD9-81ED-4DB2-BD59-A6C34878D82A}">
                    <a16:rowId xmlns:a16="http://schemas.microsoft.com/office/drawing/2014/main" val="993342147"/>
                  </a:ext>
                </a:extLst>
              </a:tr>
            </a:tbl>
          </a:graphicData>
        </a:graphic>
      </p:graphicFrame>
    </p:spTree>
    <p:extLst>
      <p:ext uri="{BB962C8B-B14F-4D97-AF65-F5344CB8AC3E}">
        <p14:creationId xmlns:p14="http://schemas.microsoft.com/office/powerpoint/2010/main" val="2300174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F6FC4-1CB5-9861-DA5D-1EEF01EF9315}"/>
              </a:ext>
            </a:extLst>
          </p:cNvPr>
          <p:cNvSpPr>
            <a:spLocks noGrp="1"/>
          </p:cNvSpPr>
          <p:nvPr>
            <p:ph type="title"/>
          </p:nvPr>
        </p:nvSpPr>
        <p:spPr>
          <a:xfrm>
            <a:off x="838200" y="365127"/>
            <a:ext cx="10515600" cy="587373"/>
          </a:xfrm>
        </p:spPr>
        <p:txBody>
          <a:bodyPr>
            <a:normAutofit/>
          </a:bodyPr>
          <a:lstStyle/>
          <a:p>
            <a:r>
              <a:rPr lang="en-US" sz="3600" b="1" dirty="0">
                <a:solidFill>
                  <a:srgbClr val="CC0066"/>
                </a:solidFill>
                <a:latin typeface="Times New Roman" panose="02020603050405020304" pitchFamily="18" charset="0"/>
                <a:cs typeface="Times New Roman" panose="02020603050405020304" pitchFamily="18" charset="0"/>
              </a:rPr>
              <a:t>Proposed Split Ratio of the Dataset </a:t>
            </a:r>
          </a:p>
        </p:txBody>
      </p:sp>
      <p:graphicFrame>
        <p:nvGraphicFramePr>
          <p:cNvPr id="6" name="Content Placeholder 5">
            <a:extLst>
              <a:ext uri="{FF2B5EF4-FFF2-40B4-BE49-F238E27FC236}">
                <a16:creationId xmlns:a16="http://schemas.microsoft.com/office/drawing/2014/main" id="{0B2E003D-9BB3-9134-B2EF-304ACADA203C}"/>
              </a:ext>
            </a:extLst>
          </p:cNvPr>
          <p:cNvGraphicFramePr>
            <a:graphicFrameLocks noGrp="1"/>
          </p:cNvGraphicFramePr>
          <p:nvPr>
            <p:ph idx="1"/>
            <p:extLst>
              <p:ext uri="{D42A27DB-BD31-4B8C-83A1-F6EECF244321}">
                <p14:modId xmlns:p14="http://schemas.microsoft.com/office/powerpoint/2010/main" val="1956068425"/>
              </p:ext>
            </p:extLst>
          </p:nvPr>
        </p:nvGraphicFramePr>
        <p:xfrm>
          <a:off x="838200" y="1139825"/>
          <a:ext cx="10515600" cy="45418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02119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CB434-5919-2D86-7CD6-82819FE9C3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8AE0CC-865D-9224-670C-C79069782DF2}"/>
              </a:ext>
            </a:extLst>
          </p:cNvPr>
          <p:cNvSpPr>
            <a:spLocks noGrp="1"/>
          </p:cNvSpPr>
          <p:nvPr>
            <p:ph type="title"/>
          </p:nvPr>
        </p:nvSpPr>
        <p:spPr>
          <a:xfrm>
            <a:off x="685800" y="5967"/>
            <a:ext cx="10515600" cy="592816"/>
          </a:xfrm>
        </p:spPr>
        <p:txBody>
          <a:bodyPr>
            <a:normAutofit/>
          </a:bodyPr>
          <a:lstStyle/>
          <a:p>
            <a:r>
              <a:rPr lang="en-US" sz="3600" b="1" dirty="0">
                <a:solidFill>
                  <a:srgbClr val="CC0066"/>
                </a:solidFill>
                <a:latin typeface="Times New Roman" panose="02020603050405020304" pitchFamily="18" charset="0"/>
                <a:cs typeface="Times New Roman" panose="02020603050405020304" pitchFamily="18" charset="0"/>
              </a:rPr>
              <a:t>Performance Metrics</a:t>
            </a:r>
          </a:p>
        </p:txBody>
      </p:sp>
      <p:sp>
        <p:nvSpPr>
          <p:cNvPr id="9" name="TextBox 8">
            <a:extLst>
              <a:ext uri="{FF2B5EF4-FFF2-40B4-BE49-F238E27FC236}">
                <a16:creationId xmlns:a16="http://schemas.microsoft.com/office/drawing/2014/main" id="{3A07C001-8EF7-DFA5-F101-E44F3489C27E}"/>
              </a:ext>
            </a:extLst>
          </p:cNvPr>
          <p:cNvSpPr txBox="1"/>
          <p:nvPr/>
        </p:nvSpPr>
        <p:spPr>
          <a:xfrm>
            <a:off x="5783279" y="3560193"/>
            <a:ext cx="6427694" cy="2585323"/>
          </a:xfrm>
          <a:prstGeom prst="rect">
            <a:avLst/>
          </a:prstGeom>
          <a:noFill/>
        </p:spPr>
        <p:txBody>
          <a:bodyPr wrap="square">
            <a:spAutoFit/>
          </a:bodyPr>
          <a:lstStyle/>
          <a:p>
            <a:r>
              <a:rPr lang="en-US" dirty="0"/>
              <a:t>The Mean Squared Error (MSE) and Mean Absolute Error (MAE) values indicate the performance of your model across five classes, with Class 5 demonstrating the lowest error rates in both metrics, suggesting it is the best-performing class. In contrast, Class 2 has the highest MSE and MAE values, indicating that it presents the most significant challenge for the model. Overall, the error metrics suggest that while the model performs reasonably well, there is potential for improvement, especially in accurately predicting Class 2.</a:t>
            </a:r>
            <a:endParaRPr lang="en-IN" dirty="0"/>
          </a:p>
        </p:txBody>
      </p:sp>
      <p:graphicFrame>
        <p:nvGraphicFramePr>
          <p:cNvPr id="10" name="Table 9">
            <a:extLst>
              <a:ext uri="{FF2B5EF4-FFF2-40B4-BE49-F238E27FC236}">
                <a16:creationId xmlns:a16="http://schemas.microsoft.com/office/drawing/2014/main" id="{A6248A18-2D12-6B92-0BDD-48FED1D2D633}"/>
              </a:ext>
            </a:extLst>
          </p:cNvPr>
          <p:cNvGraphicFramePr>
            <a:graphicFrameLocks noGrp="1"/>
          </p:cNvGraphicFramePr>
          <p:nvPr>
            <p:extLst>
              <p:ext uri="{D42A27DB-BD31-4B8C-83A1-F6EECF244321}">
                <p14:modId xmlns:p14="http://schemas.microsoft.com/office/powerpoint/2010/main" val="393821431"/>
              </p:ext>
            </p:extLst>
          </p:nvPr>
        </p:nvGraphicFramePr>
        <p:xfrm>
          <a:off x="965200" y="925207"/>
          <a:ext cx="4686596" cy="2194560"/>
        </p:xfrm>
        <a:graphic>
          <a:graphicData uri="http://schemas.openxmlformats.org/drawingml/2006/table">
            <a:tbl>
              <a:tblPr firstRow="1" bandRow="1">
                <a:tableStyleId>{5C22544A-7EE6-4342-B048-85BDC9FD1C3A}</a:tableStyleId>
              </a:tblPr>
              <a:tblGrid>
                <a:gridCol w="1171649">
                  <a:extLst>
                    <a:ext uri="{9D8B030D-6E8A-4147-A177-3AD203B41FA5}">
                      <a16:colId xmlns:a16="http://schemas.microsoft.com/office/drawing/2014/main" val="1772312240"/>
                    </a:ext>
                  </a:extLst>
                </a:gridCol>
                <a:gridCol w="1171649">
                  <a:extLst>
                    <a:ext uri="{9D8B030D-6E8A-4147-A177-3AD203B41FA5}">
                      <a16:colId xmlns:a16="http://schemas.microsoft.com/office/drawing/2014/main" val="3186559147"/>
                    </a:ext>
                  </a:extLst>
                </a:gridCol>
                <a:gridCol w="1171649">
                  <a:extLst>
                    <a:ext uri="{9D8B030D-6E8A-4147-A177-3AD203B41FA5}">
                      <a16:colId xmlns:a16="http://schemas.microsoft.com/office/drawing/2014/main" val="2756889302"/>
                    </a:ext>
                  </a:extLst>
                </a:gridCol>
                <a:gridCol w="1171649">
                  <a:extLst>
                    <a:ext uri="{9D8B030D-6E8A-4147-A177-3AD203B41FA5}">
                      <a16:colId xmlns:a16="http://schemas.microsoft.com/office/drawing/2014/main" val="2240834015"/>
                    </a:ext>
                  </a:extLst>
                </a:gridCol>
              </a:tblGrid>
              <a:tr h="342867">
                <a:tc>
                  <a:txBody>
                    <a:bodyPr/>
                    <a:lstStyle/>
                    <a:p>
                      <a:endParaRPr lang="en-IN" dirty="0"/>
                    </a:p>
                  </a:txBody>
                  <a:tcPr/>
                </a:tc>
                <a:tc>
                  <a:txBody>
                    <a:bodyPr/>
                    <a:lstStyle/>
                    <a:p>
                      <a:r>
                        <a:rPr lang="en-IN" dirty="0"/>
                        <a:t>Precision </a:t>
                      </a:r>
                    </a:p>
                  </a:txBody>
                  <a:tcPr/>
                </a:tc>
                <a:tc>
                  <a:txBody>
                    <a:bodyPr/>
                    <a:lstStyle/>
                    <a:p>
                      <a:r>
                        <a:rPr lang="en-IN" dirty="0"/>
                        <a:t>Recall</a:t>
                      </a:r>
                    </a:p>
                  </a:txBody>
                  <a:tcPr/>
                </a:tc>
                <a:tc>
                  <a:txBody>
                    <a:bodyPr/>
                    <a:lstStyle/>
                    <a:p>
                      <a:r>
                        <a:rPr lang="en-IN" dirty="0"/>
                        <a:t>F1- Score</a:t>
                      </a:r>
                    </a:p>
                  </a:txBody>
                  <a:tcPr/>
                </a:tc>
                <a:extLst>
                  <a:ext uri="{0D108BD9-81ED-4DB2-BD59-A6C34878D82A}">
                    <a16:rowId xmlns:a16="http://schemas.microsoft.com/office/drawing/2014/main" val="4262389482"/>
                  </a:ext>
                </a:extLst>
              </a:tr>
              <a:tr h="342867">
                <a:tc>
                  <a:txBody>
                    <a:bodyPr/>
                    <a:lstStyle/>
                    <a:p>
                      <a:r>
                        <a:rPr lang="en-IN" dirty="0"/>
                        <a:t>Class 1</a:t>
                      </a:r>
                    </a:p>
                  </a:txBody>
                  <a:tcPr/>
                </a:tc>
                <a:tc>
                  <a:txBody>
                    <a:bodyPr/>
                    <a:lstStyle/>
                    <a:p>
                      <a:r>
                        <a:rPr lang="en-IN" dirty="0"/>
                        <a:t>0.73</a:t>
                      </a:r>
                    </a:p>
                  </a:txBody>
                  <a:tcPr/>
                </a:tc>
                <a:tc>
                  <a:txBody>
                    <a:bodyPr/>
                    <a:lstStyle/>
                    <a:p>
                      <a:r>
                        <a:rPr lang="en-IN" dirty="0"/>
                        <a:t>0.87</a:t>
                      </a:r>
                    </a:p>
                  </a:txBody>
                  <a:tcPr/>
                </a:tc>
                <a:tc>
                  <a:txBody>
                    <a:bodyPr/>
                    <a:lstStyle/>
                    <a:p>
                      <a:r>
                        <a:rPr lang="en-IN" dirty="0"/>
                        <a:t>0.8</a:t>
                      </a:r>
                    </a:p>
                  </a:txBody>
                  <a:tcPr/>
                </a:tc>
                <a:extLst>
                  <a:ext uri="{0D108BD9-81ED-4DB2-BD59-A6C34878D82A}">
                    <a16:rowId xmlns:a16="http://schemas.microsoft.com/office/drawing/2014/main" val="3367209305"/>
                  </a:ext>
                </a:extLst>
              </a:tr>
              <a:tr h="342867">
                <a:tc>
                  <a:txBody>
                    <a:bodyPr/>
                    <a:lstStyle/>
                    <a:p>
                      <a:r>
                        <a:rPr lang="en-IN" dirty="0"/>
                        <a:t>Class 2</a:t>
                      </a:r>
                    </a:p>
                  </a:txBody>
                  <a:tcPr/>
                </a:tc>
                <a:tc>
                  <a:txBody>
                    <a:bodyPr/>
                    <a:lstStyle/>
                    <a:p>
                      <a:r>
                        <a:rPr lang="en-IN" dirty="0"/>
                        <a:t>0.74</a:t>
                      </a:r>
                    </a:p>
                  </a:txBody>
                  <a:tcPr/>
                </a:tc>
                <a:tc>
                  <a:txBody>
                    <a:bodyPr/>
                    <a:lstStyle/>
                    <a:p>
                      <a:r>
                        <a:rPr lang="en-IN" dirty="0"/>
                        <a:t>0.75</a:t>
                      </a:r>
                    </a:p>
                  </a:txBody>
                  <a:tcPr/>
                </a:tc>
                <a:tc>
                  <a:txBody>
                    <a:bodyPr/>
                    <a:lstStyle/>
                    <a:p>
                      <a:r>
                        <a:rPr lang="en-IN" dirty="0"/>
                        <a:t>0.74</a:t>
                      </a:r>
                    </a:p>
                  </a:txBody>
                  <a:tcPr/>
                </a:tc>
                <a:extLst>
                  <a:ext uri="{0D108BD9-81ED-4DB2-BD59-A6C34878D82A}">
                    <a16:rowId xmlns:a16="http://schemas.microsoft.com/office/drawing/2014/main" val="638377283"/>
                  </a:ext>
                </a:extLst>
              </a:tr>
              <a:tr h="342867">
                <a:tc>
                  <a:txBody>
                    <a:bodyPr/>
                    <a:lstStyle/>
                    <a:p>
                      <a:r>
                        <a:rPr lang="en-IN" dirty="0"/>
                        <a:t>Class 3</a:t>
                      </a:r>
                    </a:p>
                  </a:txBody>
                  <a:tcPr/>
                </a:tc>
                <a:tc>
                  <a:txBody>
                    <a:bodyPr/>
                    <a:lstStyle/>
                    <a:p>
                      <a:r>
                        <a:rPr lang="en-IN" dirty="0"/>
                        <a:t>0.88</a:t>
                      </a:r>
                    </a:p>
                  </a:txBody>
                  <a:tcPr/>
                </a:tc>
                <a:tc>
                  <a:txBody>
                    <a:bodyPr/>
                    <a:lstStyle/>
                    <a:p>
                      <a:r>
                        <a:rPr lang="en-IN" dirty="0"/>
                        <a:t>0.78</a:t>
                      </a:r>
                    </a:p>
                  </a:txBody>
                  <a:tcPr/>
                </a:tc>
                <a:tc>
                  <a:txBody>
                    <a:bodyPr/>
                    <a:lstStyle/>
                    <a:p>
                      <a:r>
                        <a:rPr lang="en-IN" dirty="0"/>
                        <a:t>0.83</a:t>
                      </a:r>
                    </a:p>
                  </a:txBody>
                  <a:tcPr/>
                </a:tc>
                <a:extLst>
                  <a:ext uri="{0D108BD9-81ED-4DB2-BD59-A6C34878D82A}">
                    <a16:rowId xmlns:a16="http://schemas.microsoft.com/office/drawing/2014/main" val="2688799985"/>
                  </a:ext>
                </a:extLst>
              </a:tr>
              <a:tr h="342867">
                <a:tc>
                  <a:txBody>
                    <a:bodyPr/>
                    <a:lstStyle/>
                    <a:p>
                      <a:r>
                        <a:rPr lang="en-IN" dirty="0"/>
                        <a:t>Class 4</a:t>
                      </a:r>
                    </a:p>
                  </a:txBody>
                  <a:tcPr/>
                </a:tc>
                <a:tc>
                  <a:txBody>
                    <a:bodyPr/>
                    <a:lstStyle/>
                    <a:p>
                      <a:r>
                        <a:rPr lang="en-IN" dirty="0"/>
                        <a:t>0.8</a:t>
                      </a:r>
                    </a:p>
                  </a:txBody>
                  <a:tcPr/>
                </a:tc>
                <a:tc>
                  <a:txBody>
                    <a:bodyPr/>
                    <a:lstStyle/>
                    <a:p>
                      <a:r>
                        <a:rPr lang="en-IN" dirty="0"/>
                        <a:t>0.76</a:t>
                      </a:r>
                    </a:p>
                  </a:txBody>
                  <a:tcPr/>
                </a:tc>
                <a:tc>
                  <a:txBody>
                    <a:bodyPr/>
                    <a:lstStyle/>
                    <a:p>
                      <a:r>
                        <a:rPr lang="en-IN" dirty="0"/>
                        <a:t>0.78</a:t>
                      </a:r>
                    </a:p>
                  </a:txBody>
                  <a:tcPr/>
                </a:tc>
                <a:extLst>
                  <a:ext uri="{0D108BD9-81ED-4DB2-BD59-A6C34878D82A}">
                    <a16:rowId xmlns:a16="http://schemas.microsoft.com/office/drawing/2014/main" val="1287122082"/>
                  </a:ext>
                </a:extLst>
              </a:tr>
              <a:tr h="342867">
                <a:tc>
                  <a:txBody>
                    <a:bodyPr/>
                    <a:lstStyle/>
                    <a:p>
                      <a:r>
                        <a:rPr lang="en-IN" dirty="0"/>
                        <a:t>Class 5</a:t>
                      </a:r>
                    </a:p>
                  </a:txBody>
                  <a:tcPr/>
                </a:tc>
                <a:tc>
                  <a:txBody>
                    <a:bodyPr/>
                    <a:lstStyle/>
                    <a:p>
                      <a:r>
                        <a:rPr lang="en-IN" dirty="0"/>
                        <a:t>0.9</a:t>
                      </a:r>
                    </a:p>
                  </a:txBody>
                  <a:tcPr/>
                </a:tc>
                <a:tc>
                  <a:txBody>
                    <a:bodyPr/>
                    <a:lstStyle/>
                    <a:p>
                      <a:r>
                        <a:rPr lang="en-IN" dirty="0"/>
                        <a:t>0.85</a:t>
                      </a:r>
                    </a:p>
                  </a:txBody>
                  <a:tcPr/>
                </a:tc>
                <a:tc>
                  <a:txBody>
                    <a:bodyPr/>
                    <a:lstStyle/>
                    <a:p>
                      <a:r>
                        <a:rPr lang="en-IN" dirty="0"/>
                        <a:t>0.88</a:t>
                      </a:r>
                    </a:p>
                  </a:txBody>
                  <a:tcPr/>
                </a:tc>
                <a:extLst>
                  <a:ext uri="{0D108BD9-81ED-4DB2-BD59-A6C34878D82A}">
                    <a16:rowId xmlns:a16="http://schemas.microsoft.com/office/drawing/2014/main" val="1060396865"/>
                  </a:ext>
                </a:extLst>
              </a:tr>
            </a:tbl>
          </a:graphicData>
        </a:graphic>
      </p:graphicFrame>
      <p:sp>
        <p:nvSpPr>
          <p:cNvPr id="14" name="TextBox 13">
            <a:extLst>
              <a:ext uri="{FF2B5EF4-FFF2-40B4-BE49-F238E27FC236}">
                <a16:creationId xmlns:a16="http://schemas.microsoft.com/office/drawing/2014/main" id="{61603F1A-4449-3536-66C5-A949C883A6AD}"/>
              </a:ext>
            </a:extLst>
          </p:cNvPr>
          <p:cNvSpPr txBox="1"/>
          <p:nvPr/>
        </p:nvSpPr>
        <p:spPr>
          <a:xfrm>
            <a:off x="0" y="3483858"/>
            <a:ext cx="5651796" cy="2862322"/>
          </a:xfrm>
          <a:prstGeom prst="rect">
            <a:avLst/>
          </a:prstGeom>
          <a:noFill/>
        </p:spPr>
        <p:txBody>
          <a:bodyPr wrap="square">
            <a:spAutoFit/>
          </a:bodyPr>
          <a:lstStyle/>
          <a:p>
            <a:r>
              <a:rPr lang="en-US" dirty="0"/>
              <a:t>The precision, recall, and F1-score metrics for each class highlight the model's performance in distinguishing between different categories. Class 5 exhibits the highest scores across all metrics, indicating robust predictive capabilities, while Class 2 has the lowest precision and F1-score, suggesting it struggles the most in terms of accurate classification. Overall, the model performs well, particularly for Class 3 and Class 5, but there is room for improvement in Class 2 to enhance overall classification effectiveness.</a:t>
            </a:r>
            <a:endParaRPr lang="en-IN" dirty="0"/>
          </a:p>
        </p:txBody>
      </p:sp>
      <p:graphicFrame>
        <p:nvGraphicFramePr>
          <p:cNvPr id="15" name="Table 14">
            <a:extLst>
              <a:ext uri="{FF2B5EF4-FFF2-40B4-BE49-F238E27FC236}">
                <a16:creationId xmlns:a16="http://schemas.microsoft.com/office/drawing/2014/main" id="{0D5E8C48-F9C3-25AB-81FA-E48DDD7FE74F}"/>
              </a:ext>
            </a:extLst>
          </p:cNvPr>
          <p:cNvGraphicFramePr>
            <a:graphicFrameLocks noGrp="1"/>
          </p:cNvGraphicFramePr>
          <p:nvPr>
            <p:extLst>
              <p:ext uri="{D42A27DB-BD31-4B8C-83A1-F6EECF244321}">
                <p14:modId xmlns:p14="http://schemas.microsoft.com/office/powerpoint/2010/main" val="1436893083"/>
              </p:ext>
            </p:extLst>
          </p:nvPr>
        </p:nvGraphicFramePr>
        <p:xfrm>
          <a:off x="6207608" y="137160"/>
          <a:ext cx="5579036" cy="3291840"/>
        </p:xfrm>
        <a:graphic>
          <a:graphicData uri="http://schemas.openxmlformats.org/drawingml/2006/table">
            <a:tbl>
              <a:tblPr firstRow="1" bandRow="1">
                <a:tableStyleId>{5C22544A-7EE6-4342-B048-85BDC9FD1C3A}</a:tableStyleId>
              </a:tblPr>
              <a:tblGrid>
                <a:gridCol w="2789518">
                  <a:extLst>
                    <a:ext uri="{9D8B030D-6E8A-4147-A177-3AD203B41FA5}">
                      <a16:colId xmlns:a16="http://schemas.microsoft.com/office/drawing/2014/main" val="1309431356"/>
                    </a:ext>
                  </a:extLst>
                </a:gridCol>
                <a:gridCol w="2789518">
                  <a:extLst>
                    <a:ext uri="{9D8B030D-6E8A-4147-A177-3AD203B41FA5}">
                      <a16:colId xmlns:a16="http://schemas.microsoft.com/office/drawing/2014/main" val="3993212268"/>
                    </a:ext>
                  </a:extLst>
                </a:gridCol>
              </a:tblGrid>
              <a:tr h="235506">
                <a:tc gridSpan="2">
                  <a:txBody>
                    <a:bodyPr/>
                    <a:lstStyle/>
                    <a:p>
                      <a:r>
                        <a:rPr lang="en-IN" sz="1200" dirty="0"/>
                        <a:t>Mean Squared Error</a:t>
                      </a:r>
                    </a:p>
                  </a:txBody>
                  <a:tcPr/>
                </a:tc>
                <a:tc hMerge="1">
                  <a:txBody>
                    <a:bodyPr/>
                    <a:lstStyle/>
                    <a:p>
                      <a:endParaRPr lang="en-IN" dirty="0"/>
                    </a:p>
                  </a:txBody>
                  <a:tcPr/>
                </a:tc>
                <a:extLst>
                  <a:ext uri="{0D108BD9-81ED-4DB2-BD59-A6C34878D82A}">
                    <a16:rowId xmlns:a16="http://schemas.microsoft.com/office/drawing/2014/main" val="3282831461"/>
                  </a:ext>
                </a:extLst>
              </a:tr>
              <a:tr h="235506">
                <a:tc>
                  <a:txBody>
                    <a:bodyPr/>
                    <a:lstStyle/>
                    <a:p>
                      <a:r>
                        <a:rPr lang="en-IN" sz="1200" dirty="0"/>
                        <a:t>Class 1</a:t>
                      </a:r>
                    </a:p>
                  </a:txBody>
                  <a:tcPr/>
                </a:tc>
                <a:tc>
                  <a:txBody>
                    <a:bodyPr/>
                    <a:lstStyle/>
                    <a:p>
                      <a:r>
                        <a:rPr lang="en-IN" sz="1200" dirty="0"/>
                        <a:t>0.09209407764239161</a:t>
                      </a:r>
                    </a:p>
                  </a:txBody>
                  <a:tcPr/>
                </a:tc>
                <a:extLst>
                  <a:ext uri="{0D108BD9-81ED-4DB2-BD59-A6C34878D82A}">
                    <a16:rowId xmlns:a16="http://schemas.microsoft.com/office/drawing/2014/main" val="2632001711"/>
                  </a:ext>
                </a:extLst>
              </a:tr>
              <a:tr h="235506">
                <a:tc>
                  <a:txBody>
                    <a:bodyPr/>
                    <a:lstStyle/>
                    <a:p>
                      <a:r>
                        <a:rPr lang="en-IN" sz="1200" dirty="0"/>
                        <a:t>Class 2</a:t>
                      </a:r>
                    </a:p>
                  </a:txBody>
                  <a:tcPr/>
                </a:tc>
                <a:tc>
                  <a:txBody>
                    <a:bodyPr/>
                    <a:lstStyle/>
                    <a:p>
                      <a:r>
                        <a:rPr lang="en-IN" sz="1200" dirty="0"/>
                        <a:t>0.09634457353357892</a:t>
                      </a:r>
                    </a:p>
                  </a:txBody>
                  <a:tcPr/>
                </a:tc>
                <a:extLst>
                  <a:ext uri="{0D108BD9-81ED-4DB2-BD59-A6C34878D82A}">
                    <a16:rowId xmlns:a16="http://schemas.microsoft.com/office/drawing/2014/main" val="2673847231"/>
                  </a:ext>
                </a:extLst>
              </a:tr>
              <a:tr h="235506">
                <a:tc>
                  <a:txBody>
                    <a:bodyPr/>
                    <a:lstStyle/>
                    <a:p>
                      <a:r>
                        <a:rPr lang="en-IN" sz="1200" dirty="0"/>
                        <a:t>Class 3</a:t>
                      </a:r>
                    </a:p>
                  </a:txBody>
                  <a:tcPr/>
                </a:tc>
                <a:tc>
                  <a:txBody>
                    <a:bodyPr/>
                    <a:lstStyle/>
                    <a:p>
                      <a:r>
                        <a:rPr lang="en-IN" sz="1200" dirty="0"/>
                        <a:t>0.06772456786625106</a:t>
                      </a:r>
                    </a:p>
                  </a:txBody>
                  <a:tcPr/>
                </a:tc>
                <a:extLst>
                  <a:ext uri="{0D108BD9-81ED-4DB2-BD59-A6C34878D82A}">
                    <a16:rowId xmlns:a16="http://schemas.microsoft.com/office/drawing/2014/main" val="2689152871"/>
                  </a:ext>
                </a:extLst>
              </a:tr>
              <a:tr h="235506">
                <a:tc>
                  <a:txBody>
                    <a:bodyPr/>
                    <a:lstStyle/>
                    <a:p>
                      <a:r>
                        <a:rPr lang="en-IN" sz="1200" dirty="0"/>
                        <a:t>Class 4</a:t>
                      </a:r>
                    </a:p>
                  </a:txBody>
                  <a:tcPr/>
                </a:tc>
                <a:tc>
                  <a:txBody>
                    <a:bodyPr/>
                    <a:lstStyle/>
                    <a:p>
                      <a:r>
                        <a:rPr lang="en-IN" sz="1200" dirty="0"/>
                        <a:t>0.08699348257296685</a:t>
                      </a:r>
                    </a:p>
                  </a:txBody>
                  <a:tcPr/>
                </a:tc>
                <a:extLst>
                  <a:ext uri="{0D108BD9-81ED-4DB2-BD59-A6C34878D82A}">
                    <a16:rowId xmlns:a16="http://schemas.microsoft.com/office/drawing/2014/main" val="2825481301"/>
                  </a:ext>
                </a:extLst>
              </a:tr>
              <a:tr h="235506">
                <a:tc>
                  <a:txBody>
                    <a:bodyPr/>
                    <a:lstStyle/>
                    <a:p>
                      <a:r>
                        <a:rPr lang="en-IN" sz="1200" dirty="0"/>
                        <a:t>Class 5</a:t>
                      </a:r>
                    </a:p>
                  </a:txBody>
                  <a:tcPr/>
                </a:tc>
                <a:tc>
                  <a:txBody>
                    <a:bodyPr/>
                    <a:lstStyle/>
                    <a:p>
                      <a:r>
                        <a:rPr lang="en-IN" sz="1200" dirty="0"/>
                        <a:t>0.04788892037404364</a:t>
                      </a:r>
                    </a:p>
                  </a:txBody>
                  <a:tcPr/>
                </a:tc>
                <a:extLst>
                  <a:ext uri="{0D108BD9-81ED-4DB2-BD59-A6C34878D82A}">
                    <a16:rowId xmlns:a16="http://schemas.microsoft.com/office/drawing/2014/main" val="697173916"/>
                  </a:ext>
                </a:extLst>
              </a:tr>
              <a:tr h="235506">
                <a:tc gridSpan="2">
                  <a:txBody>
                    <a:bodyPr/>
                    <a:lstStyle/>
                    <a:p>
                      <a:r>
                        <a:rPr lang="en-IN" sz="1200" b="1" dirty="0">
                          <a:solidFill>
                            <a:schemeClr val="bg1"/>
                          </a:solidFill>
                        </a:rPr>
                        <a:t>Mean Absolute Error</a:t>
                      </a:r>
                    </a:p>
                  </a:txBody>
                  <a:tcPr>
                    <a:solidFill>
                      <a:schemeClr val="accent1"/>
                    </a:solidFill>
                  </a:tcPr>
                </a:tc>
                <a:tc hMerge="1">
                  <a:txBody>
                    <a:bodyPr/>
                    <a:lstStyle/>
                    <a:p>
                      <a:endParaRPr lang="en-IN" dirty="0"/>
                    </a:p>
                  </a:txBody>
                  <a:tcPr/>
                </a:tc>
                <a:extLst>
                  <a:ext uri="{0D108BD9-81ED-4DB2-BD59-A6C34878D82A}">
                    <a16:rowId xmlns:a16="http://schemas.microsoft.com/office/drawing/2014/main" val="4243332991"/>
                  </a:ext>
                </a:extLst>
              </a:tr>
              <a:tr h="235506">
                <a:tc>
                  <a:txBody>
                    <a:bodyPr/>
                    <a:lstStyle/>
                    <a:p>
                      <a:r>
                        <a:rPr lang="en-IN" sz="1200" dirty="0"/>
                        <a:t>Class 1</a:t>
                      </a:r>
                    </a:p>
                  </a:txBody>
                  <a:tcPr/>
                </a:tc>
                <a:tc>
                  <a:txBody>
                    <a:bodyPr/>
                    <a:lstStyle/>
                    <a:p>
                      <a:r>
                        <a:rPr lang="en-IN" sz="1200" dirty="0"/>
                        <a:t>0.09209407764239161</a:t>
                      </a:r>
                    </a:p>
                  </a:txBody>
                  <a:tcPr/>
                </a:tc>
                <a:extLst>
                  <a:ext uri="{0D108BD9-81ED-4DB2-BD59-A6C34878D82A}">
                    <a16:rowId xmlns:a16="http://schemas.microsoft.com/office/drawing/2014/main" val="1659436345"/>
                  </a:ext>
                </a:extLst>
              </a:tr>
              <a:tr h="235506">
                <a:tc>
                  <a:txBody>
                    <a:bodyPr/>
                    <a:lstStyle/>
                    <a:p>
                      <a:r>
                        <a:rPr lang="en-IN" sz="1200" dirty="0"/>
                        <a:t>Class 2</a:t>
                      </a:r>
                    </a:p>
                  </a:txBody>
                  <a:tcPr/>
                </a:tc>
                <a:tc>
                  <a:txBody>
                    <a:bodyPr/>
                    <a:lstStyle/>
                    <a:p>
                      <a:r>
                        <a:rPr lang="en-IN" sz="1200" dirty="0"/>
                        <a:t>0.09634457353357892</a:t>
                      </a:r>
                    </a:p>
                  </a:txBody>
                  <a:tcPr/>
                </a:tc>
                <a:extLst>
                  <a:ext uri="{0D108BD9-81ED-4DB2-BD59-A6C34878D82A}">
                    <a16:rowId xmlns:a16="http://schemas.microsoft.com/office/drawing/2014/main" val="2177318013"/>
                  </a:ext>
                </a:extLst>
              </a:tr>
              <a:tr h="235506">
                <a:tc>
                  <a:txBody>
                    <a:bodyPr/>
                    <a:lstStyle/>
                    <a:p>
                      <a:r>
                        <a:rPr lang="en-IN" sz="1200" dirty="0"/>
                        <a:t>Class 3</a:t>
                      </a:r>
                    </a:p>
                  </a:txBody>
                  <a:tcPr/>
                </a:tc>
                <a:tc>
                  <a:txBody>
                    <a:bodyPr/>
                    <a:lstStyle/>
                    <a:p>
                      <a:r>
                        <a:rPr lang="en-IN" sz="1200" dirty="0"/>
                        <a:t>0.06772456786625106</a:t>
                      </a:r>
                    </a:p>
                  </a:txBody>
                  <a:tcPr/>
                </a:tc>
                <a:extLst>
                  <a:ext uri="{0D108BD9-81ED-4DB2-BD59-A6C34878D82A}">
                    <a16:rowId xmlns:a16="http://schemas.microsoft.com/office/drawing/2014/main" val="1696763244"/>
                  </a:ext>
                </a:extLst>
              </a:tr>
              <a:tr h="235506">
                <a:tc>
                  <a:txBody>
                    <a:bodyPr/>
                    <a:lstStyle/>
                    <a:p>
                      <a:r>
                        <a:rPr lang="en-IN" sz="1200" dirty="0"/>
                        <a:t>Class 4</a:t>
                      </a:r>
                    </a:p>
                  </a:txBody>
                  <a:tcPr/>
                </a:tc>
                <a:tc>
                  <a:txBody>
                    <a:bodyPr/>
                    <a:lstStyle/>
                    <a:p>
                      <a:r>
                        <a:rPr lang="en-IN" sz="1200" dirty="0"/>
                        <a:t>0.08699348257296685</a:t>
                      </a:r>
                    </a:p>
                  </a:txBody>
                  <a:tcPr/>
                </a:tc>
                <a:extLst>
                  <a:ext uri="{0D108BD9-81ED-4DB2-BD59-A6C34878D82A}">
                    <a16:rowId xmlns:a16="http://schemas.microsoft.com/office/drawing/2014/main" val="380600511"/>
                  </a:ext>
                </a:extLst>
              </a:tr>
              <a:tr h="235506">
                <a:tc>
                  <a:txBody>
                    <a:bodyPr/>
                    <a:lstStyle/>
                    <a:p>
                      <a:r>
                        <a:rPr lang="en-IN" sz="1200" dirty="0"/>
                        <a:t>Class 5</a:t>
                      </a:r>
                    </a:p>
                  </a:txBody>
                  <a:tcPr/>
                </a:tc>
                <a:tc>
                  <a:txBody>
                    <a:bodyPr/>
                    <a:lstStyle/>
                    <a:p>
                      <a:r>
                        <a:rPr lang="en-IN" sz="1200" dirty="0"/>
                        <a:t>0.0478889203740436</a:t>
                      </a:r>
                    </a:p>
                  </a:txBody>
                  <a:tcPr/>
                </a:tc>
                <a:extLst>
                  <a:ext uri="{0D108BD9-81ED-4DB2-BD59-A6C34878D82A}">
                    <a16:rowId xmlns:a16="http://schemas.microsoft.com/office/drawing/2014/main" val="1107852694"/>
                  </a:ext>
                </a:extLst>
              </a:tr>
            </a:tbl>
          </a:graphicData>
        </a:graphic>
      </p:graphicFrame>
    </p:spTree>
    <p:extLst>
      <p:ext uri="{BB962C8B-B14F-4D97-AF65-F5344CB8AC3E}">
        <p14:creationId xmlns:p14="http://schemas.microsoft.com/office/powerpoint/2010/main" val="4156998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CB434-5919-2D86-7CD6-82819FE9C3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8AE0CC-865D-9224-670C-C79069782DF2}"/>
              </a:ext>
            </a:extLst>
          </p:cNvPr>
          <p:cNvSpPr>
            <a:spLocks noGrp="1"/>
          </p:cNvSpPr>
          <p:nvPr>
            <p:ph type="title"/>
          </p:nvPr>
        </p:nvSpPr>
        <p:spPr>
          <a:xfrm>
            <a:off x="763555" y="131863"/>
            <a:ext cx="10515600" cy="592816"/>
          </a:xfrm>
        </p:spPr>
        <p:txBody>
          <a:bodyPr>
            <a:normAutofit/>
          </a:bodyPr>
          <a:lstStyle/>
          <a:p>
            <a:r>
              <a:rPr lang="en-US" sz="3600" b="1" dirty="0">
                <a:solidFill>
                  <a:srgbClr val="CC0066"/>
                </a:solidFill>
                <a:latin typeface="Times New Roman" panose="02020603050405020304" pitchFamily="18" charset="0"/>
                <a:cs typeface="Times New Roman" panose="02020603050405020304" pitchFamily="18" charset="0"/>
              </a:rPr>
              <a:t>Performance Metrics (70,20,10)</a:t>
            </a:r>
          </a:p>
        </p:txBody>
      </p:sp>
      <p:pic>
        <p:nvPicPr>
          <p:cNvPr id="5" name="Content Placeholder 4">
            <a:extLst>
              <a:ext uri="{FF2B5EF4-FFF2-40B4-BE49-F238E27FC236}">
                <a16:creationId xmlns:a16="http://schemas.microsoft.com/office/drawing/2014/main" id="{C0F42B1D-9775-993C-3A72-48EDEE22D58E}"/>
              </a:ext>
            </a:extLst>
          </p:cNvPr>
          <p:cNvPicPr>
            <a:picLocks noGrp="1" noChangeAspect="1"/>
          </p:cNvPicPr>
          <p:nvPr>
            <p:ph idx="1"/>
          </p:nvPr>
        </p:nvPicPr>
        <p:blipFill>
          <a:blip r:embed="rId2"/>
          <a:stretch>
            <a:fillRect/>
          </a:stretch>
        </p:blipFill>
        <p:spPr>
          <a:xfrm>
            <a:off x="6209740" y="903973"/>
            <a:ext cx="5344271" cy="4401164"/>
          </a:xfrm>
        </p:spPr>
      </p:pic>
      <p:sp>
        <p:nvSpPr>
          <p:cNvPr id="7" name="TextBox 6">
            <a:extLst>
              <a:ext uri="{FF2B5EF4-FFF2-40B4-BE49-F238E27FC236}">
                <a16:creationId xmlns:a16="http://schemas.microsoft.com/office/drawing/2014/main" id="{9B6F3611-2AE9-44D4-41C1-49E0CCE57747}"/>
              </a:ext>
            </a:extLst>
          </p:cNvPr>
          <p:cNvSpPr txBox="1"/>
          <p:nvPr/>
        </p:nvSpPr>
        <p:spPr>
          <a:xfrm>
            <a:off x="637989" y="1508355"/>
            <a:ext cx="5344271" cy="2585323"/>
          </a:xfrm>
          <a:prstGeom prst="rect">
            <a:avLst/>
          </a:prstGeom>
          <a:noFill/>
        </p:spPr>
        <p:txBody>
          <a:bodyPr wrap="square">
            <a:spAutoFit/>
          </a:bodyPr>
          <a:lstStyle/>
          <a:p>
            <a:r>
              <a:rPr lang="en-US" dirty="0"/>
              <a:t>The Precision-Recall Curve shows strong performance for Class 5 (AUC = 0.94) and Class 3 (AUC = 0.90), indicating effective identification of these classes. Classes 1 and 4 also perform well, while Class 2 has the lowest AUC (0.82), suggesting room for improvement. Generally, the model demonstrates a good balance between precision and recall, especially for higher-performing classes. Targeted enhancements for Class 2 could further boost overall classification performance.</a:t>
            </a:r>
            <a:endParaRPr lang="en-IN" dirty="0"/>
          </a:p>
        </p:txBody>
      </p:sp>
    </p:spTree>
    <p:extLst>
      <p:ext uri="{BB962C8B-B14F-4D97-AF65-F5344CB8AC3E}">
        <p14:creationId xmlns:p14="http://schemas.microsoft.com/office/powerpoint/2010/main" val="2500896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06DBB-3ECF-465F-111A-8297C16D48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B51D64-3038-01C0-5A9C-0709CE93713E}"/>
              </a:ext>
            </a:extLst>
          </p:cNvPr>
          <p:cNvSpPr>
            <a:spLocks noGrp="1"/>
          </p:cNvSpPr>
          <p:nvPr>
            <p:ph type="title"/>
          </p:nvPr>
        </p:nvSpPr>
        <p:spPr>
          <a:xfrm>
            <a:off x="763555" y="131863"/>
            <a:ext cx="10515600" cy="592816"/>
          </a:xfrm>
        </p:spPr>
        <p:txBody>
          <a:bodyPr>
            <a:normAutofit/>
          </a:bodyPr>
          <a:lstStyle/>
          <a:p>
            <a:r>
              <a:rPr lang="en-US" sz="3600" b="1" dirty="0">
                <a:solidFill>
                  <a:srgbClr val="CC0066"/>
                </a:solidFill>
                <a:latin typeface="Times New Roman" panose="02020603050405020304" pitchFamily="18" charset="0"/>
                <a:cs typeface="Times New Roman" panose="02020603050405020304" pitchFamily="18" charset="0"/>
              </a:rPr>
              <a:t>Performance Metrics (70,20,10)</a:t>
            </a:r>
          </a:p>
        </p:txBody>
      </p:sp>
      <p:sp>
        <p:nvSpPr>
          <p:cNvPr id="7" name="TextBox 6">
            <a:extLst>
              <a:ext uri="{FF2B5EF4-FFF2-40B4-BE49-F238E27FC236}">
                <a16:creationId xmlns:a16="http://schemas.microsoft.com/office/drawing/2014/main" id="{71681CC5-2CF6-21F5-0A67-3336300AC1E1}"/>
              </a:ext>
            </a:extLst>
          </p:cNvPr>
          <p:cNvSpPr txBox="1"/>
          <p:nvPr/>
        </p:nvSpPr>
        <p:spPr>
          <a:xfrm>
            <a:off x="637989" y="1508355"/>
            <a:ext cx="5344271" cy="2862322"/>
          </a:xfrm>
          <a:prstGeom prst="rect">
            <a:avLst/>
          </a:prstGeom>
          <a:noFill/>
        </p:spPr>
        <p:txBody>
          <a:bodyPr wrap="square">
            <a:spAutoFit/>
          </a:bodyPr>
          <a:lstStyle/>
          <a:p>
            <a:r>
              <a:rPr lang="en-US" b="0" i="0">
                <a:solidFill>
                  <a:srgbClr val="374151"/>
                </a:solidFill>
                <a:effectLst/>
                <a:latin typeface="__Inter_d65c78"/>
              </a:rPr>
              <a:t>The ROC curves for each class are all very close to the top left corner of the graph, indicating that the model has high accuracy in predicting each class. The AUC scores for each class are all above 0.9, which means that the model has a high ability to distinguish between the different classes. Class 3 has the highest AUC score of 0.97, indicating that it has the highest accuracy in predicting the correct class. Overall, the ROC curves show that the model is performing well at distinguishing between all five classes.</a:t>
            </a:r>
            <a:endParaRPr lang="en-IN" dirty="0"/>
          </a:p>
        </p:txBody>
      </p:sp>
      <p:pic>
        <p:nvPicPr>
          <p:cNvPr id="8" name="Picture 7">
            <a:extLst>
              <a:ext uri="{FF2B5EF4-FFF2-40B4-BE49-F238E27FC236}">
                <a16:creationId xmlns:a16="http://schemas.microsoft.com/office/drawing/2014/main" id="{9C4DFDD2-C2C1-2FBE-76E4-A4B629C8E4B3}"/>
              </a:ext>
            </a:extLst>
          </p:cNvPr>
          <p:cNvPicPr>
            <a:picLocks noChangeAspect="1"/>
          </p:cNvPicPr>
          <p:nvPr/>
        </p:nvPicPr>
        <p:blipFill>
          <a:blip r:embed="rId2"/>
          <a:stretch>
            <a:fillRect/>
          </a:stretch>
        </p:blipFill>
        <p:spPr>
          <a:xfrm>
            <a:off x="6422008" y="1209365"/>
            <a:ext cx="5210902" cy="4439270"/>
          </a:xfrm>
          <a:prstGeom prst="rect">
            <a:avLst/>
          </a:prstGeom>
        </p:spPr>
      </p:pic>
    </p:spTree>
    <p:extLst>
      <p:ext uri="{BB962C8B-B14F-4D97-AF65-F5344CB8AC3E}">
        <p14:creationId xmlns:p14="http://schemas.microsoft.com/office/powerpoint/2010/main" val="831045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F07B6-1061-B8AD-72EF-0FC363B4A6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65A7CD-B1F4-E98C-C3CD-C418AA09EB57}"/>
              </a:ext>
            </a:extLst>
          </p:cNvPr>
          <p:cNvSpPr>
            <a:spLocks noGrp="1"/>
          </p:cNvSpPr>
          <p:nvPr>
            <p:ph type="title"/>
          </p:nvPr>
        </p:nvSpPr>
        <p:spPr>
          <a:xfrm>
            <a:off x="763555" y="131863"/>
            <a:ext cx="10515600" cy="592816"/>
          </a:xfrm>
        </p:spPr>
        <p:txBody>
          <a:bodyPr>
            <a:normAutofit/>
          </a:bodyPr>
          <a:lstStyle/>
          <a:p>
            <a:r>
              <a:rPr lang="en-US" sz="3600" b="1" dirty="0">
                <a:solidFill>
                  <a:srgbClr val="CC0066"/>
                </a:solidFill>
                <a:latin typeface="Times New Roman" panose="02020603050405020304" pitchFamily="18" charset="0"/>
                <a:cs typeface="Times New Roman" panose="02020603050405020304" pitchFamily="18" charset="0"/>
              </a:rPr>
              <a:t>Hyperparameter Tuning:</a:t>
            </a:r>
          </a:p>
        </p:txBody>
      </p:sp>
      <p:pic>
        <p:nvPicPr>
          <p:cNvPr id="4" name="Picture 3">
            <a:extLst>
              <a:ext uri="{FF2B5EF4-FFF2-40B4-BE49-F238E27FC236}">
                <a16:creationId xmlns:a16="http://schemas.microsoft.com/office/drawing/2014/main" id="{A4610AEB-F076-39A2-AA2F-0BFF76CE6E56}"/>
              </a:ext>
            </a:extLst>
          </p:cNvPr>
          <p:cNvPicPr>
            <a:picLocks noChangeAspect="1"/>
          </p:cNvPicPr>
          <p:nvPr/>
        </p:nvPicPr>
        <p:blipFill>
          <a:blip r:embed="rId2">
            <a:extLst>
              <a:ext uri="{28A0092B-C50C-407E-A947-70E740481C1C}">
                <a14:useLocalDpi xmlns:a14="http://schemas.microsoft.com/office/drawing/2010/main" val="0"/>
              </a:ext>
            </a:extLst>
          </a:blip>
          <a:srcRect l="1128" t="2744" r="1783" b="4477"/>
          <a:stretch/>
        </p:blipFill>
        <p:spPr>
          <a:xfrm>
            <a:off x="942849" y="805362"/>
            <a:ext cx="9958233" cy="2877672"/>
          </a:xfrm>
          <a:prstGeom prst="rect">
            <a:avLst/>
          </a:prstGeom>
        </p:spPr>
      </p:pic>
      <p:sp>
        <p:nvSpPr>
          <p:cNvPr id="5" name="TextBox 4">
            <a:extLst>
              <a:ext uri="{FF2B5EF4-FFF2-40B4-BE49-F238E27FC236}">
                <a16:creationId xmlns:a16="http://schemas.microsoft.com/office/drawing/2014/main" id="{834C4076-AEFA-BEFC-2E9D-67031B1B7281}"/>
              </a:ext>
            </a:extLst>
          </p:cNvPr>
          <p:cNvSpPr txBox="1"/>
          <p:nvPr/>
        </p:nvSpPr>
        <p:spPr>
          <a:xfrm>
            <a:off x="609600" y="3971365"/>
            <a:ext cx="10757647" cy="2308324"/>
          </a:xfrm>
          <a:prstGeom prst="rect">
            <a:avLst/>
          </a:prstGeom>
          <a:noFill/>
        </p:spPr>
        <p:txBody>
          <a:bodyPr wrap="square" rtlCol="0">
            <a:spAutoFit/>
          </a:bodyPr>
          <a:lstStyle/>
          <a:p>
            <a:r>
              <a:rPr lang="en-IN" dirty="0"/>
              <a:t>The above set of graphs are presented for split of (60,20,20) data split. But the results seemed to not converge due to overfitting. To counter this 2 measures were taken:</a:t>
            </a:r>
          </a:p>
          <a:p>
            <a:pPr marL="342900" indent="-342900">
              <a:buFont typeface="+mj-lt"/>
              <a:buAutoNum type="arabicPeriod"/>
            </a:pPr>
            <a:r>
              <a:rPr lang="en-IN" dirty="0"/>
              <a:t>Data Augmentation</a:t>
            </a:r>
          </a:p>
          <a:p>
            <a:pPr marL="342900" indent="-342900">
              <a:buFont typeface="+mj-lt"/>
              <a:buAutoNum type="arabicPeriod"/>
            </a:pPr>
            <a:r>
              <a:rPr lang="en-IN" dirty="0"/>
              <a:t>Larger amount of training data (70,20,10) split.</a:t>
            </a:r>
          </a:p>
          <a:p>
            <a:endParaRPr lang="en-IN" dirty="0"/>
          </a:p>
          <a:p>
            <a:r>
              <a:rPr lang="en-IN" dirty="0"/>
              <a:t>By doing Data Augmentation the original number of pictures 2016 changed to 15216 images and different parameters of the image have been changed.</a:t>
            </a:r>
          </a:p>
          <a:p>
            <a:pPr marL="342900" indent="-342900">
              <a:buFont typeface="+mj-lt"/>
              <a:buAutoNum type="arabicPeriod"/>
            </a:pPr>
            <a:endParaRPr lang="en-IN" dirty="0"/>
          </a:p>
        </p:txBody>
      </p:sp>
    </p:spTree>
    <p:extLst>
      <p:ext uri="{BB962C8B-B14F-4D97-AF65-F5344CB8AC3E}">
        <p14:creationId xmlns:p14="http://schemas.microsoft.com/office/powerpoint/2010/main" val="1147890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B431A-28AB-DCF1-9F25-58808FC916A9}"/>
              </a:ext>
            </a:extLst>
          </p:cNvPr>
          <p:cNvSpPr>
            <a:spLocks noGrp="1"/>
          </p:cNvSpPr>
          <p:nvPr>
            <p:ph type="title"/>
          </p:nvPr>
        </p:nvSpPr>
        <p:spPr>
          <a:xfrm>
            <a:off x="595661" y="182564"/>
            <a:ext cx="10515600" cy="456628"/>
          </a:xfrm>
        </p:spPr>
        <p:txBody>
          <a:bodyPr>
            <a:noAutofit/>
          </a:bodyPr>
          <a:lstStyle/>
          <a:p>
            <a:r>
              <a:rPr lang="en-IN" sz="3200" b="1" i="1" dirty="0">
                <a:solidFill>
                  <a:srgbClr val="C00000"/>
                </a:solidFill>
                <a:latin typeface="Times New Roman" panose="02020603050405020304" pitchFamily="18" charset="0"/>
                <a:cs typeface="Times New Roman" panose="02020603050405020304" pitchFamily="18" charset="0"/>
              </a:rPr>
              <a:t>Agenda</a:t>
            </a:r>
          </a:p>
        </p:txBody>
      </p:sp>
      <p:sp>
        <p:nvSpPr>
          <p:cNvPr id="3" name="Content Placeholder 2">
            <a:extLst>
              <a:ext uri="{FF2B5EF4-FFF2-40B4-BE49-F238E27FC236}">
                <a16:creationId xmlns:a16="http://schemas.microsoft.com/office/drawing/2014/main" id="{F28071CB-6A6B-63B9-9B7E-59DAC86A4632}"/>
              </a:ext>
            </a:extLst>
          </p:cNvPr>
          <p:cNvSpPr>
            <a:spLocks noGrp="1"/>
          </p:cNvSpPr>
          <p:nvPr>
            <p:ph idx="1"/>
          </p:nvPr>
        </p:nvSpPr>
        <p:spPr>
          <a:xfrm>
            <a:off x="544285" y="799838"/>
            <a:ext cx="10881275" cy="5296162"/>
          </a:xfrm>
        </p:spPr>
        <p:txBody>
          <a:bodyPr>
            <a:noAutofit/>
          </a:bodyPr>
          <a:lstStyle/>
          <a:p>
            <a:pPr algn="just">
              <a:lnSpc>
                <a:spcPct val="150000"/>
              </a:lnSpc>
              <a:buFont typeface="Wingdings" panose="05000000000000000000" pitchFamily="2" charset="2"/>
              <a:buChar char="ü"/>
            </a:pPr>
            <a:r>
              <a:rPr lang="en-IN" sz="1800" b="1">
                <a:solidFill>
                  <a:srgbClr val="38507C"/>
                </a:solidFill>
                <a:latin typeface="Times New Roman" panose="02020603050405020304" pitchFamily="18" charset="0"/>
                <a:cs typeface="Times New Roman" panose="02020603050405020304" pitchFamily="18" charset="0"/>
              </a:rPr>
              <a:t>Block Diagram </a:t>
            </a:r>
            <a:endParaRPr lang="en-IN" sz="1800" b="1" dirty="0">
              <a:solidFill>
                <a:srgbClr val="38507C"/>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ü"/>
            </a:pPr>
            <a:r>
              <a:rPr lang="en-IN" sz="1800" b="1" dirty="0">
                <a:solidFill>
                  <a:srgbClr val="38507C"/>
                </a:solidFill>
                <a:latin typeface="Times New Roman" panose="02020603050405020304" pitchFamily="18" charset="0"/>
                <a:cs typeface="Times New Roman" panose="02020603050405020304" pitchFamily="18" charset="0"/>
              </a:rPr>
              <a:t>CNN- Proposed Architecture</a:t>
            </a:r>
          </a:p>
          <a:p>
            <a:pPr algn="just">
              <a:lnSpc>
                <a:spcPct val="150000"/>
              </a:lnSpc>
              <a:buFont typeface="Wingdings" panose="05000000000000000000" pitchFamily="2" charset="2"/>
              <a:buChar char="ü"/>
            </a:pPr>
            <a:r>
              <a:rPr lang="en-IN" sz="1800" b="1" dirty="0">
                <a:solidFill>
                  <a:srgbClr val="38507C"/>
                </a:solidFill>
                <a:latin typeface="Times New Roman" panose="02020603050405020304" pitchFamily="18" charset="0"/>
                <a:cs typeface="Times New Roman" panose="02020603050405020304" pitchFamily="18" charset="0"/>
              </a:rPr>
              <a:t>CNN Algorithm</a:t>
            </a:r>
          </a:p>
          <a:p>
            <a:pPr algn="just">
              <a:lnSpc>
                <a:spcPct val="150000"/>
              </a:lnSpc>
              <a:buFont typeface="Wingdings" panose="05000000000000000000" pitchFamily="2" charset="2"/>
              <a:buChar char="ü"/>
            </a:pPr>
            <a:r>
              <a:rPr lang="en-IN" sz="1800" b="1" dirty="0">
                <a:solidFill>
                  <a:srgbClr val="38507C"/>
                </a:solidFill>
                <a:latin typeface="Times New Roman" panose="02020603050405020304" pitchFamily="18" charset="0"/>
                <a:cs typeface="Times New Roman" panose="02020603050405020304" pitchFamily="18" charset="0"/>
              </a:rPr>
              <a:t>Dataset description</a:t>
            </a:r>
          </a:p>
          <a:p>
            <a:pPr algn="just">
              <a:lnSpc>
                <a:spcPct val="150000"/>
              </a:lnSpc>
              <a:buFont typeface="Wingdings" panose="05000000000000000000" pitchFamily="2" charset="2"/>
              <a:buChar char="ü"/>
            </a:pPr>
            <a:r>
              <a:rPr lang="en-IN" sz="1800" b="1" dirty="0">
                <a:solidFill>
                  <a:srgbClr val="38507C"/>
                </a:solidFill>
                <a:latin typeface="Times New Roman" panose="02020603050405020304" pitchFamily="18" charset="0"/>
                <a:cs typeface="Times New Roman" panose="02020603050405020304" pitchFamily="18" charset="0"/>
              </a:rPr>
              <a:t>Hyperparameter List</a:t>
            </a:r>
          </a:p>
          <a:p>
            <a:pPr algn="just">
              <a:lnSpc>
                <a:spcPct val="150000"/>
              </a:lnSpc>
              <a:buFont typeface="Wingdings" panose="05000000000000000000" pitchFamily="2" charset="2"/>
              <a:buChar char="ü"/>
            </a:pPr>
            <a:r>
              <a:rPr lang="en-IN" sz="1800" b="1" dirty="0">
                <a:solidFill>
                  <a:srgbClr val="38507C"/>
                </a:solidFill>
                <a:latin typeface="Times New Roman" panose="02020603050405020304" pitchFamily="18" charset="0"/>
                <a:cs typeface="Times New Roman" panose="02020603050405020304" pitchFamily="18" charset="0"/>
              </a:rPr>
              <a:t>Performance Metrics</a:t>
            </a:r>
          </a:p>
          <a:p>
            <a:pPr algn="just">
              <a:lnSpc>
                <a:spcPct val="150000"/>
              </a:lnSpc>
              <a:buFont typeface="Wingdings" panose="05000000000000000000" pitchFamily="2" charset="2"/>
              <a:buChar char="ü"/>
            </a:pPr>
            <a:r>
              <a:rPr lang="en-IN" sz="1800" b="1" dirty="0">
                <a:solidFill>
                  <a:srgbClr val="38507C"/>
                </a:solidFill>
                <a:latin typeface="Times New Roman" panose="02020603050405020304" pitchFamily="18" charset="0"/>
                <a:cs typeface="Times New Roman" panose="02020603050405020304" pitchFamily="18" charset="0"/>
              </a:rPr>
              <a:t> Hyperparameter Tuning</a:t>
            </a:r>
          </a:p>
          <a:p>
            <a:pPr algn="just">
              <a:lnSpc>
                <a:spcPct val="150000"/>
              </a:lnSpc>
              <a:buFont typeface="Wingdings" panose="05000000000000000000" pitchFamily="2" charset="2"/>
              <a:buChar char="ü"/>
            </a:pPr>
            <a:r>
              <a:rPr lang="en-IN" sz="1800" b="1" dirty="0">
                <a:solidFill>
                  <a:srgbClr val="38507C"/>
                </a:solidFill>
                <a:latin typeface="Times New Roman" panose="02020603050405020304" pitchFamily="18" charset="0"/>
                <a:cs typeface="Times New Roman" panose="02020603050405020304" pitchFamily="18" charset="0"/>
              </a:rPr>
              <a:t>Comparison of Architecture</a:t>
            </a:r>
          </a:p>
          <a:p>
            <a:pPr algn="just">
              <a:lnSpc>
                <a:spcPct val="150000"/>
              </a:lnSpc>
              <a:buFont typeface="Wingdings" panose="05000000000000000000" pitchFamily="2" charset="2"/>
              <a:buChar char="ü"/>
            </a:pPr>
            <a:r>
              <a:rPr lang="en-IN" sz="1800" b="1" dirty="0">
                <a:solidFill>
                  <a:srgbClr val="38507C"/>
                </a:solidFill>
                <a:latin typeface="Times New Roman" panose="02020603050405020304" pitchFamily="18" charset="0"/>
                <a:cs typeface="Times New Roman" panose="02020603050405020304" pitchFamily="18" charset="0"/>
              </a:rPr>
              <a:t>Poster</a:t>
            </a:r>
          </a:p>
          <a:p>
            <a:pPr algn="just">
              <a:lnSpc>
                <a:spcPct val="150000"/>
              </a:lnSpc>
              <a:buFont typeface="Wingdings" panose="05000000000000000000" pitchFamily="2" charset="2"/>
              <a:buChar char="ü"/>
            </a:pPr>
            <a:r>
              <a:rPr lang="en-IN" sz="1800" b="1" dirty="0">
                <a:solidFill>
                  <a:srgbClr val="38507C"/>
                </a:solidFill>
                <a:latin typeface="Times New Roman" panose="02020603050405020304" pitchFamily="18" charset="0"/>
                <a:cs typeface="Times New Roman" panose="02020603050405020304" pitchFamily="18" charset="0"/>
              </a:rPr>
              <a:t>Explainable AI</a:t>
            </a:r>
          </a:p>
          <a:p>
            <a:pPr algn="just">
              <a:lnSpc>
                <a:spcPct val="150000"/>
              </a:lnSpc>
              <a:buFont typeface="Wingdings" panose="05000000000000000000" pitchFamily="2" charset="2"/>
              <a:buChar char="ü"/>
            </a:pPr>
            <a:endParaRPr lang="en-IN" sz="1800" b="1" dirty="0">
              <a:solidFill>
                <a:srgbClr val="38507C"/>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3946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CB434-5919-2D86-7CD6-82819FE9C3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8AE0CC-865D-9224-670C-C79069782DF2}"/>
              </a:ext>
            </a:extLst>
          </p:cNvPr>
          <p:cNvSpPr>
            <a:spLocks noGrp="1"/>
          </p:cNvSpPr>
          <p:nvPr>
            <p:ph type="title"/>
          </p:nvPr>
        </p:nvSpPr>
        <p:spPr>
          <a:xfrm>
            <a:off x="763555" y="131863"/>
            <a:ext cx="10515600" cy="592816"/>
          </a:xfrm>
        </p:spPr>
        <p:txBody>
          <a:bodyPr>
            <a:normAutofit/>
          </a:bodyPr>
          <a:lstStyle/>
          <a:p>
            <a:r>
              <a:rPr lang="en-US" sz="3600" b="1" dirty="0">
                <a:solidFill>
                  <a:srgbClr val="CC0066"/>
                </a:solidFill>
                <a:latin typeface="Times New Roman" panose="02020603050405020304" pitchFamily="18" charset="0"/>
                <a:cs typeface="Times New Roman" panose="02020603050405020304" pitchFamily="18" charset="0"/>
              </a:rPr>
              <a:t>Hyperparameter Tuning:</a:t>
            </a:r>
          </a:p>
        </p:txBody>
      </p:sp>
      <p:pic>
        <p:nvPicPr>
          <p:cNvPr id="10" name="Picture 9">
            <a:extLst>
              <a:ext uri="{FF2B5EF4-FFF2-40B4-BE49-F238E27FC236}">
                <a16:creationId xmlns:a16="http://schemas.microsoft.com/office/drawing/2014/main" id="{ECF1A3F7-FBF8-1607-B4C1-65BD3CD9F10C}"/>
              </a:ext>
            </a:extLst>
          </p:cNvPr>
          <p:cNvPicPr>
            <a:picLocks noChangeAspect="1"/>
          </p:cNvPicPr>
          <p:nvPr/>
        </p:nvPicPr>
        <p:blipFill>
          <a:blip r:embed="rId2"/>
          <a:srcRect t="1762"/>
          <a:stretch/>
        </p:blipFill>
        <p:spPr>
          <a:xfrm>
            <a:off x="1390264" y="724679"/>
            <a:ext cx="9554908" cy="3715294"/>
          </a:xfrm>
          <a:prstGeom prst="rect">
            <a:avLst/>
          </a:prstGeom>
        </p:spPr>
      </p:pic>
      <p:sp>
        <p:nvSpPr>
          <p:cNvPr id="11" name="TextBox 10">
            <a:extLst>
              <a:ext uri="{FF2B5EF4-FFF2-40B4-BE49-F238E27FC236}">
                <a16:creationId xmlns:a16="http://schemas.microsoft.com/office/drawing/2014/main" id="{A037D08A-9BAE-4A74-52D5-B444082B5D17}"/>
              </a:ext>
            </a:extLst>
          </p:cNvPr>
          <p:cNvSpPr txBox="1"/>
          <p:nvPr/>
        </p:nvSpPr>
        <p:spPr>
          <a:xfrm>
            <a:off x="1084729" y="4760259"/>
            <a:ext cx="10194426" cy="369332"/>
          </a:xfrm>
          <a:prstGeom prst="rect">
            <a:avLst/>
          </a:prstGeom>
          <a:noFill/>
        </p:spPr>
        <p:txBody>
          <a:bodyPr wrap="square" rtlCol="0">
            <a:spAutoFit/>
          </a:bodyPr>
          <a:lstStyle/>
          <a:p>
            <a:r>
              <a:rPr lang="en-IN" dirty="0"/>
              <a:t>The data still had a little bit of overfit.</a:t>
            </a:r>
          </a:p>
        </p:txBody>
      </p:sp>
    </p:spTree>
    <p:extLst>
      <p:ext uri="{BB962C8B-B14F-4D97-AF65-F5344CB8AC3E}">
        <p14:creationId xmlns:p14="http://schemas.microsoft.com/office/powerpoint/2010/main" val="1253857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A63E7-BACD-A016-792E-39B607190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1BE3F-F953-D6FE-7D9F-FCCCF77EACDE}"/>
              </a:ext>
            </a:extLst>
          </p:cNvPr>
          <p:cNvSpPr>
            <a:spLocks noGrp="1"/>
          </p:cNvSpPr>
          <p:nvPr>
            <p:ph type="title"/>
          </p:nvPr>
        </p:nvSpPr>
        <p:spPr>
          <a:xfrm>
            <a:off x="763555" y="131863"/>
            <a:ext cx="10515600" cy="592816"/>
          </a:xfrm>
        </p:spPr>
        <p:txBody>
          <a:bodyPr>
            <a:normAutofit/>
          </a:bodyPr>
          <a:lstStyle/>
          <a:p>
            <a:r>
              <a:rPr lang="en-US" sz="3600" b="1" dirty="0">
                <a:solidFill>
                  <a:srgbClr val="CC0066"/>
                </a:solidFill>
                <a:latin typeface="Times New Roman" panose="02020603050405020304" pitchFamily="18" charset="0"/>
                <a:cs typeface="Times New Roman" panose="02020603050405020304" pitchFamily="18" charset="0"/>
              </a:rPr>
              <a:t>Comparison of Architecture</a:t>
            </a:r>
          </a:p>
        </p:txBody>
      </p:sp>
      <p:graphicFrame>
        <p:nvGraphicFramePr>
          <p:cNvPr id="6" name="Table 5">
            <a:extLst>
              <a:ext uri="{FF2B5EF4-FFF2-40B4-BE49-F238E27FC236}">
                <a16:creationId xmlns:a16="http://schemas.microsoft.com/office/drawing/2014/main" id="{6723AC5C-93D2-EC3B-EDEE-5905FCA34DD9}"/>
              </a:ext>
            </a:extLst>
          </p:cNvPr>
          <p:cNvGraphicFramePr>
            <a:graphicFrameLocks noGrp="1"/>
          </p:cNvGraphicFramePr>
          <p:nvPr>
            <p:extLst>
              <p:ext uri="{D42A27DB-BD31-4B8C-83A1-F6EECF244321}">
                <p14:modId xmlns:p14="http://schemas.microsoft.com/office/powerpoint/2010/main" val="1146444596"/>
              </p:ext>
            </p:extLst>
          </p:nvPr>
        </p:nvGraphicFramePr>
        <p:xfrm>
          <a:off x="648254" y="1001467"/>
          <a:ext cx="11139332" cy="4358640"/>
        </p:xfrm>
        <a:graphic>
          <a:graphicData uri="http://schemas.openxmlformats.org/drawingml/2006/table">
            <a:tbl>
              <a:tblPr firstRow="1" bandRow="1">
                <a:tableStyleId>{5940675A-B579-460E-94D1-54222C63F5DA}</a:tableStyleId>
              </a:tblPr>
              <a:tblGrid>
                <a:gridCol w="2784833">
                  <a:extLst>
                    <a:ext uri="{9D8B030D-6E8A-4147-A177-3AD203B41FA5}">
                      <a16:colId xmlns:a16="http://schemas.microsoft.com/office/drawing/2014/main" val="999308769"/>
                    </a:ext>
                  </a:extLst>
                </a:gridCol>
                <a:gridCol w="2784833">
                  <a:extLst>
                    <a:ext uri="{9D8B030D-6E8A-4147-A177-3AD203B41FA5}">
                      <a16:colId xmlns:a16="http://schemas.microsoft.com/office/drawing/2014/main" val="1125309249"/>
                    </a:ext>
                  </a:extLst>
                </a:gridCol>
                <a:gridCol w="2784833">
                  <a:extLst>
                    <a:ext uri="{9D8B030D-6E8A-4147-A177-3AD203B41FA5}">
                      <a16:colId xmlns:a16="http://schemas.microsoft.com/office/drawing/2014/main" val="3341043936"/>
                    </a:ext>
                  </a:extLst>
                </a:gridCol>
                <a:gridCol w="2784833">
                  <a:extLst>
                    <a:ext uri="{9D8B030D-6E8A-4147-A177-3AD203B41FA5}">
                      <a16:colId xmlns:a16="http://schemas.microsoft.com/office/drawing/2014/main" val="1425890629"/>
                    </a:ext>
                  </a:extLst>
                </a:gridCol>
              </a:tblGrid>
              <a:tr h="344205">
                <a:tc>
                  <a:txBody>
                    <a:bodyPr/>
                    <a:lstStyle/>
                    <a:p>
                      <a:r>
                        <a:rPr lang="en-IN" sz="1400" b="1" dirty="0"/>
                        <a:t>Feature</a:t>
                      </a:r>
                    </a:p>
                  </a:txBody>
                  <a:tcPr anchor="ctr"/>
                </a:tc>
                <a:tc>
                  <a:txBody>
                    <a:bodyPr/>
                    <a:lstStyle/>
                    <a:p>
                      <a:r>
                        <a:rPr lang="en-IN" sz="1400" b="1" dirty="0"/>
                        <a:t>CNN (Convolutional Neural Network)</a:t>
                      </a:r>
                    </a:p>
                  </a:txBody>
                  <a:tcPr anchor="ctr"/>
                </a:tc>
                <a:tc>
                  <a:txBody>
                    <a:bodyPr/>
                    <a:lstStyle/>
                    <a:p>
                      <a:r>
                        <a:rPr lang="en-US" sz="1400" b="1"/>
                        <a:t>RCNN (Region-based Convolutional Neural Network)</a:t>
                      </a:r>
                    </a:p>
                  </a:txBody>
                  <a:tcPr anchor="ctr"/>
                </a:tc>
                <a:tc>
                  <a:txBody>
                    <a:bodyPr/>
                    <a:lstStyle/>
                    <a:p>
                      <a:r>
                        <a:rPr lang="en-US" sz="1400" b="1" dirty="0"/>
                        <a:t>YOLO (You Only Look Once)</a:t>
                      </a:r>
                    </a:p>
                  </a:txBody>
                  <a:tcPr anchor="ctr"/>
                </a:tc>
                <a:extLst>
                  <a:ext uri="{0D108BD9-81ED-4DB2-BD59-A6C34878D82A}">
                    <a16:rowId xmlns:a16="http://schemas.microsoft.com/office/drawing/2014/main" val="2201322192"/>
                  </a:ext>
                </a:extLst>
              </a:tr>
              <a:tr h="344205">
                <a:tc>
                  <a:txBody>
                    <a:bodyPr/>
                    <a:lstStyle/>
                    <a:p>
                      <a:r>
                        <a:rPr lang="en-IN" sz="1400" b="1" dirty="0"/>
                        <a:t>Purpose</a:t>
                      </a:r>
                      <a:endParaRPr lang="en-IN" sz="1400" dirty="0"/>
                    </a:p>
                  </a:txBody>
                  <a:tcPr anchor="ctr"/>
                </a:tc>
                <a:tc>
                  <a:txBody>
                    <a:bodyPr/>
                    <a:lstStyle/>
                    <a:p>
                      <a:r>
                        <a:rPr lang="en-US" sz="1400" dirty="0"/>
                        <a:t>General feature extraction and image classification</a:t>
                      </a:r>
                    </a:p>
                  </a:txBody>
                  <a:tcPr anchor="ctr"/>
                </a:tc>
                <a:tc>
                  <a:txBody>
                    <a:bodyPr/>
                    <a:lstStyle/>
                    <a:p>
                      <a:r>
                        <a:rPr lang="en-US" sz="1400"/>
                        <a:t>Object detection by selecting regions and classifying them</a:t>
                      </a:r>
                    </a:p>
                  </a:txBody>
                  <a:tcPr anchor="ctr"/>
                </a:tc>
                <a:tc>
                  <a:txBody>
                    <a:bodyPr/>
                    <a:lstStyle/>
                    <a:p>
                      <a:r>
                        <a:rPr lang="en-IN" sz="1400" dirty="0"/>
                        <a:t>Real-time object detection</a:t>
                      </a:r>
                    </a:p>
                  </a:txBody>
                  <a:tcPr anchor="ctr"/>
                </a:tc>
                <a:extLst>
                  <a:ext uri="{0D108BD9-81ED-4DB2-BD59-A6C34878D82A}">
                    <a16:rowId xmlns:a16="http://schemas.microsoft.com/office/drawing/2014/main" val="2693912488"/>
                  </a:ext>
                </a:extLst>
              </a:tr>
              <a:tr h="344205">
                <a:tc>
                  <a:txBody>
                    <a:bodyPr/>
                    <a:lstStyle/>
                    <a:p>
                      <a:r>
                        <a:rPr lang="en-IN" sz="1400" b="1" dirty="0"/>
                        <a:t>Architecture</a:t>
                      </a:r>
                      <a:endParaRPr lang="en-IN" sz="1400" dirty="0"/>
                    </a:p>
                  </a:txBody>
                  <a:tcPr anchor="ctr"/>
                </a:tc>
                <a:tc>
                  <a:txBody>
                    <a:bodyPr/>
                    <a:lstStyle/>
                    <a:p>
                      <a:r>
                        <a:rPr lang="en-US" sz="1400" dirty="0"/>
                        <a:t>Convolutional layers followed by pooling and dense layers</a:t>
                      </a:r>
                    </a:p>
                  </a:txBody>
                  <a:tcPr anchor="ctr"/>
                </a:tc>
                <a:tc>
                  <a:txBody>
                    <a:bodyPr/>
                    <a:lstStyle/>
                    <a:p>
                      <a:r>
                        <a:rPr lang="en-US" sz="1400" dirty="0"/>
                        <a:t>Selective search to find region proposals, then CNN for classification</a:t>
                      </a:r>
                    </a:p>
                  </a:txBody>
                  <a:tcPr anchor="ctr"/>
                </a:tc>
                <a:tc>
                  <a:txBody>
                    <a:bodyPr/>
                    <a:lstStyle/>
                    <a:p>
                      <a:r>
                        <a:rPr lang="en-US" sz="1400" dirty="0"/>
                        <a:t>Single-stage, unified detection and classification</a:t>
                      </a:r>
                    </a:p>
                  </a:txBody>
                  <a:tcPr anchor="ctr"/>
                </a:tc>
                <a:extLst>
                  <a:ext uri="{0D108BD9-81ED-4DB2-BD59-A6C34878D82A}">
                    <a16:rowId xmlns:a16="http://schemas.microsoft.com/office/drawing/2014/main" val="2164830942"/>
                  </a:ext>
                </a:extLst>
              </a:tr>
              <a:tr h="344205">
                <a:tc>
                  <a:txBody>
                    <a:bodyPr/>
                    <a:lstStyle/>
                    <a:p>
                      <a:r>
                        <a:rPr lang="en-IN" sz="1400" b="1" dirty="0"/>
                        <a:t>Speed</a:t>
                      </a:r>
                      <a:endParaRPr lang="en-IN" sz="1400" dirty="0"/>
                    </a:p>
                  </a:txBody>
                  <a:tcPr anchor="ctr"/>
                </a:tc>
                <a:tc>
                  <a:txBody>
                    <a:bodyPr/>
                    <a:lstStyle/>
                    <a:p>
                      <a:r>
                        <a:rPr lang="en-IN" sz="1400" dirty="0"/>
                        <a:t>Moderate</a:t>
                      </a:r>
                    </a:p>
                  </a:txBody>
                  <a:tcPr anchor="ctr"/>
                </a:tc>
                <a:tc>
                  <a:txBody>
                    <a:bodyPr/>
                    <a:lstStyle/>
                    <a:p>
                      <a:r>
                        <a:rPr lang="en-US" sz="1400" dirty="0"/>
                        <a:t>Slow due to multiple region proposals and CNN applications</a:t>
                      </a:r>
                    </a:p>
                  </a:txBody>
                  <a:tcPr anchor="ctr"/>
                </a:tc>
                <a:tc>
                  <a:txBody>
                    <a:bodyPr/>
                    <a:lstStyle/>
                    <a:p>
                      <a:r>
                        <a:rPr lang="en-US" sz="1400" dirty="0"/>
                        <a:t>Very fast, suitable for real-time applications</a:t>
                      </a:r>
                      <a:endParaRPr lang="en-IN" sz="1400" dirty="0"/>
                    </a:p>
                  </a:txBody>
                  <a:tcPr anchor="ctr"/>
                </a:tc>
                <a:extLst>
                  <a:ext uri="{0D108BD9-81ED-4DB2-BD59-A6C34878D82A}">
                    <a16:rowId xmlns:a16="http://schemas.microsoft.com/office/drawing/2014/main" val="4232137245"/>
                  </a:ext>
                </a:extLst>
              </a:tr>
              <a:tr h="344205">
                <a:tc>
                  <a:txBody>
                    <a:bodyPr/>
                    <a:lstStyle/>
                    <a:p>
                      <a:r>
                        <a:rPr lang="en-IN" sz="1400" b="1" dirty="0"/>
                        <a:t>Output Type</a:t>
                      </a:r>
                      <a:endParaRPr lang="en-IN" sz="1400" dirty="0"/>
                    </a:p>
                  </a:txBody>
                  <a:tcPr anchor="ctr"/>
                </a:tc>
                <a:tc>
                  <a:txBody>
                    <a:bodyPr/>
                    <a:lstStyle/>
                    <a:p>
                      <a:r>
                        <a:rPr lang="en-IN" sz="1400"/>
                        <a:t>Classification score</a:t>
                      </a:r>
                    </a:p>
                  </a:txBody>
                  <a:tcPr anchor="ctr"/>
                </a:tc>
                <a:tc>
                  <a:txBody>
                    <a:bodyPr/>
                    <a:lstStyle/>
                    <a:p>
                      <a:r>
                        <a:rPr lang="en-US" sz="1400" dirty="0"/>
                        <a:t>Bounding boxes around proposed regions and class probabilities</a:t>
                      </a:r>
                    </a:p>
                  </a:txBody>
                  <a:tcPr anchor="ctr"/>
                </a:tc>
                <a:tc>
                  <a:txBody>
                    <a:bodyPr/>
                    <a:lstStyle/>
                    <a:p>
                      <a:r>
                        <a:rPr lang="en-US" sz="1400" dirty="0"/>
                        <a:t>Bounding boxes with class probabilities</a:t>
                      </a:r>
                    </a:p>
                  </a:txBody>
                  <a:tcPr anchor="ctr"/>
                </a:tc>
                <a:extLst>
                  <a:ext uri="{0D108BD9-81ED-4DB2-BD59-A6C34878D82A}">
                    <a16:rowId xmlns:a16="http://schemas.microsoft.com/office/drawing/2014/main" val="627636795"/>
                  </a:ext>
                </a:extLst>
              </a:tr>
              <a:tr h="344205">
                <a:tc>
                  <a:txBody>
                    <a:bodyPr/>
                    <a:lstStyle/>
                    <a:p>
                      <a:r>
                        <a:rPr lang="en-IN" sz="1400" b="1" dirty="0"/>
                        <a:t>Use Case</a:t>
                      </a:r>
                      <a:endParaRPr lang="en-IN" sz="1400" dirty="0"/>
                    </a:p>
                  </a:txBody>
                  <a:tcPr anchor="ctr"/>
                </a:tc>
                <a:tc>
                  <a:txBody>
                    <a:bodyPr/>
                    <a:lstStyle/>
                    <a:p>
                      <a:r>
                        <a:rPr lang="en-IN" sz="1400" dirty="0"/>
                        <a:t>Image classification, object recognition</a:t>
                      </a:r>
                    </a:p>
                  </a:txBody>
                  <a:tcPr anchor="ctr"/>
                </a:tc>
                <a:tc>
                  <a:txBody>
                    <a:bodyPr/>
                    <a:lstStyle/>
                    <a:p>
                      <a:r>
                        <a:rPr lang="en-US" sz="1400" dirty="0"/>
                        <a:t>Object detection where speed is not the main constraint</a:t>
                      </a:r>
                    </a:p>
                  </a:txBody>
                  <a:tcPr anchor="ctr"/>
                </a:tc>
                <a:tc>
                  <a:txBody>
                    <a:bodyPr/>
                    <a:lstStyle/>
                    <a:p>
                      <a:r>
                        <a:rPr lang="en-US" sz="1400" dirty="0"/>
                        <a:t>Real-time object detection in dynamic environments</a:t>
                      </a:r>
                      <a:endParaRPr lang="en-IN" sz="1400" dirty="0"/>
                    </a:p>
                  </a:txBody>
                  <a:tcPr anchor="ctr"/>
                </a:tc>
                <a:extLst>
                  <a:ext uri="{0D108BD9-81ED-4DB2-BD59-A6C34878D82A}">
                    <a16:rowId xmlns:a16="http://schemas.microsoft.com/office/drawing/2014/main" val="3441630334"/>
                  </a:ext>
                </a:extLst>
              </a:tr>
              <a:tr h="344205">
                <a:tc>
                  <a:txBody>
                    <a:bodyPr/>
                    <a:lstStyle/>
                    <a:p>
                      <a:r>
                        <a:rPr lang="en-US" sz="1400" dirty="0"/>
                        <a:t>Detection Accuracy	</a:t>
                      </a:r>
                      <a:endParaRPr lang="en-IN" sz="1400" dirty="0"/>
                    </a:p>
                  </a:txBody>
                  <a:tcPr anchor="ctr"/>
                </a:tc>
                <a:tc>
                  <a:txBody>
                    <a:bodyPr/>
                    <a:lstStyle/>
                    <a:p>
                      <a:r>
                        <a:rPr lang="en-US" sz="1400" dirty="0"/>
                        <a:t>High for classification tasks	</a:t>
                      </a:r>
                    </a:p>
                  </a:txBody>
                  <a:tcPr anchor="ctr"/>
                </a:tc>
                <a:tc>
                  <a:txBody>
                    <a:bodyPr/>
                    <a:lstStyle/>
                    <a:p>
                      <a:r>
                        <a:rPr lang="en-US" sz="1400" dirty="0"/>
                        <a:t>High accuracy in detecting small or overlapping objects	</a:t>
                      </a:r>
                    </a:p>
                  </a:txBody>
                  <a:tcPr anchor="ctr"/>
                </a:tc>
                <a:tc>
                  <a:txBody>
                    <a:bodyPr/>
                    <a:lstStyle/>
                    <a:p>
                      <a:r>
                        <a:rPr lang="en-US" sz="1400" dirty="0"/>
                        <a:t>High for medium-sized objects; struggles with small objects</a:t>
                      </a:r>
                      <a:endParaRPr lang="en-IN" sz="1400" dirty="0"/>
                    </a:p>
                  </a:txBody>
                  <a:tcPr anchor="ctr"/>
                </a:tc>
                <a:extLst>
                  <a:ext uri="{0D108BD9-81ED-4DB2-BD59-A6C34878D82A}">
                    <a16:rowId xmlns:a16="http://schemas.microsoft.com/office/drawing/2014/main" val="3644884289"/>
                  </a:ext>
                </a:extLst>
              </a:tr>
              <a:tr h="344205">
                <a:tc>
                  <a:txBody>
                    <a:bodyPr/>
                    <a:lstStyle/>
                    <a:p>
                      <a:r>
                        <a:rPr lang="en-IN" sz="1400" b="1" dirty="0"/>
                        <a:t>Limitations</a:t>
                      </a:r>
                      <a:endParaRPr lang="en-IN" sz="1400" dirty="0"/>
                    </a:p>
                  </a:txBody>
                  <a:tcPr anchor="ctr"/>
                </a:tc>
                <a:tc>
                  <a:txBody>
                    <a:bodyPr/>
                    <a:lstStyle/>
                    <a:p>
                      <a:r>
                        <a:rPr lang="en-US" sz="1400" dirty="0"/>
                        <a:t>Limited to classification, poor at localization</a:t>
                      </a:r>
                    </a:p>
                  </a:txBody>
                  <a:tcPr anchor="ctr"/>
                </a:tc>
                <a:tc>
                  <a:txBody>
                    <a:bodyPr/>
                    <a:lstStyle/>
                    <a:p>
                      <a:r>
                        <a:rPr lang="en-US" sz="1400" dirty="0"/>
                        <a:t>Slow in processing, high computational cost</a:t>
                      </a:r>
                    </a:p>
                  </a:txBody>
                  <a:tcPr anchor="ctr"/>
                </a:tc>
                <a:tc>
                  <a:txBody>
                    <a:bodyPr/>
                    <a:lstStyle/>
                    <a:p>
                      <a:r>
                        <a:rPr lang="en-US" sz="1400" dirty="0"/>
                        <a:t>Challenges with overlapping objects and smaller detection</a:t>
                      </a:r>
                      <a:endParaRPr lang="en-IN" sz="1400" dirty="0"/>
                    </a:p>
                  </a:txBody>
                  <a:tcPr anchor="ctr"/>
                </a:tc>
                <a:extLst>
                  <a:ext uri="{0D108BD9-81ED-4DB2-BD59-A6C34878D82A}">
                    <a16:rowId xmlns:a16="http://schemas.microsoft.com/office/drawing/2014/main" val="3121138606"/>
                  </a:ext>
                </a:extLst>
              </a:tr>
            </a:tbl>
          </a:graphicData>
        </a:graphic>
      </p:graphicFrame>
    </p:spTree>
    <p:extLst>
      <p:ext uri="{BB962C8B-B14F-4D97-AF65-F5344CB8AC3E}">
        <p14:creationId xmlns:p14="http://schemas.microsoft.com/office/powerpoint/2010/main" val="1182620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99FC2-61B3-298B-0EC8-D36D87A867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9FEEDA-42A3-7589-17BA-7B6BDFB8F6C1}"/>
              </a:ext>
            </a:extLst>
          </p:cNvPr>
          <p:cNvSpPr>
            <a:spLocks noGrp="1"/>
          </p:cNvSpPr>
          <p:nvPr>
            <p:ph type="title"/>
          </p:nvPr>
        </p:nvSpPr>
        <p:spPr>
          <a:xfrm>
            <a:off x="591670" y="347199"/>
            <a:ext cx="10515600" cy="527502"/>
          </a:xfrm>
        </p:spPr>
        <p:txBody>
          <a:bodyPr>
            <a:normAutofit fontScale="90000"/>
          </a:bodyPr>
          <a:lstStyle/>
          <a:p>
            <a:r>
              <a:rPr lang="en-US" sz="3600" b="1" dirty="0">
                <a:solidFill>
                  <a:srgbClr val="CC0066"/>
                </a:solidFill>
                <a:latin typeface="Times New Roman" panose="02020603050405020304" pitchFamily="18" charset="0"/>
                <a:cs typeface="Times New Roman" panose="02020603050405020304" pitchFamily="18" charset="0"/>
              </a:rPr>
              <a:t>Poster</a:t>
            </a:r>
            <a:br>
              <a:rPr lang="en-US" sz="3600" b="1" dirty="0">
                <a:solidFill>
                  <a:srgbClr val="CC0066"/>
                </a:solidFill>
                <a:latin typeface="Times New Roman" panose="02020603050405020304" pitchFamily="18" charset="0"/>
                <a:cs typeface="Times New Roman" panose="02020603050405020304" pitchFamily="18" charset="0"/>
              </a:rPr>
            </a:br>
            <a:endParaRPr lang="en-US" sz="3600" b="1" dirty="0">
              <a:solidFill>
                <a:srgbClr val="CC0066"/>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3D18581-7CAE-800D-DBD2-E97DEE0F4B9B}"/>
              </a:ext>
            </a:extLst>
          </p:cNvPr>
          <p:cNvPicPr>
            <a:picLocks noChangeAspect="1"/>
          </p:cNvPicPr>
          <p:nvPr/>
        </p:nvPicPr>
        <p:blipFill>
          <a:blip r:embed="rId2"/>
          <a:stretch>
            <a:fillRect/>
          </a:stretch>
        </p:blipFill>
        <p:spPr>
          <a:xfrm>
            <a:off x="3918239" y="1358084"/>
            <a:ext cx="3809338" cy="5499916"/>
          </a:xfrm>
          <a:prstGeom prst="rect">
            <a:avLst/>
          </a:prstGeom>
        </p:spPr>
      </p:pic>
    </p:spTree>
    <p:extLst>
      <p:ext uri="{BB962C8B-B14F-4D97-AF65-F5344CB8AC3E}">
        <p14:creationId xmlns:p14="http://schemas.microsoft.com/office/powerpoint/2010/main" val="796269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F23E9-39E1-562C-4425-F6CD709ACD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42B0A3-8B34-0DA8-7F54-2B8EDAE05A13}"/>
              </a:ext>
            </a:extLst>
          </p:cNvPr>
          <p:cNvSpPr>
            <a:spLocks noGrp="1"/>
          </p:cNvSpPr>
          <p:nvPr>
            <p:ph type="title"/>
          </p:nvPr>
        </p:nvSpPr>
        <p:spPr>
          <a:xfrm>
            <a:off x="591670" y="347199"/>
            <a:ext cx="10515600" cy="527502"/>
          </a:xfrm>
        </p:spPr>
        <p:txBody>
          <a:bodyPr>
            <a:normAutofit fontScale="90000"/>
          </a:bodyPr>
          <a:lstStyle/>
          <a:p>
            <a:r>
              <a:rPr lang="en-US" sz="3600" b="1" dirty="0">
                <a:solidFill>
                  <a:srgbClr val="CC0066"/>
                </a:solidFill>
                <a:latin typeface="Times New Roman" panose="02020603050405020304" pitchFamily="18" charset="0"/>
                <a:cs typeface="Times New Roman" panose="02020603050405020304" pitchFamily="18" charset="0"/>
              </a:rPr>
              <a:t>Explainable AI:</a:t>
            </a:r>
          </a:p>
        </p:txBody>
      </p:sp>
      <p:sp>
        <p:nvSpPr>
          <p:cNvPr id="4" name="TextBox 3">
            <a:extLst>
              <a:ext uri="{FF2B5EF4-FFF2-40B4-BE49-F238E27FC236}">
                <a16:creationId xmlns:a16="http://schemas.microsoft.com/office/drawing/2014/main" id="{4CC44A35-D393-FB0F-EBD1-3181ECE29A8C}"/>
              </a:ext>
            </a:extLst>
          </p:cNvPr>
          <p:cNvSpPr txBox="1"/>
          <p:nvPr/>
        </p:nvSpPr>
        <p:spPr>
          <a:xfrm>
            <a:off x="591670" y="982176"/>
            <a:ext cx="11008659" cy="4893647"/>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Explainable AI (XAI) is an approach to make AI models' decision-making processes transparent and understandable for humans.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Crop Anomaly detection and XAI:</a:t>
            </a:r>
          </a:p>
          <a:p>
            <a:r>
              <a:rPr lang="en-US" sz="2400" dirty="0">
                <a:latin typeface="Times New Roman" panose="02020603050405020304" pitchFamily="18" charset="0"/>
                <a:cs typeface="Times New Roman" panose="02020603050405020304" pitchFamily="18" charset="0"/>
              </a:rPr>
              <a:t>Explainable AI (XAI) can enhance crop anomaly detection by providing transparent insights into the reasons behind detected irregularities, such as pests, diseases, or nutrient deficiencies, across crop fields. In crop anomaly detection, AI models analyze data from sources like satellite images, drones, and sensors to identify unusual patterns in crop health. Using XAI, these models can reveal which specific features—such as soil moisture, temperature, vegetation indices, or color changes—contributed to the anomaly prediction, allowing farmers to understand the underlying causes and take targeted actions. XAI thus enables agronomists and farmers to trust and interpret AI-driven insights, supporting timely, data-informed decisions to protect crop yields</a:t>
            </a:r>
          </a:p>
        </p:txBody>
      </p:sp>
    </p:spTree>
    <p:extLst>
      <p:ext uri="{BB962C8B-B14F-4D97-AF65-F5344CB8AC3E}">
        <p14:creationId xmlns:p14="http://schemas.microsoft.com/office/powerpoint/2010/main" val="385703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F6FC4-1CB5-9861-DA5D-1EEF01EF9315}"/>
              </a:ext>
            </a:extLst>
          </p:cNvPr>
          <p:cNvSpPr>
            <a:spLocks noGrp="1"/>
          </p:cNvSpPr>
          <p:nvPr>
            <p:ph type="title"/>
          </p:nvPr>
        </p:nvSpPr>
        <p:spPr>
          <a:xfrm>
            <a:off x="4830983" y="2777442"/>
            <a:ext cx="2530033" cy="651558"/>
          </a:xfrm>
        </p:spPr>
        <p:txBody>
          <a:bodyPr>
            <a:normAutofit/>
          </a:bodyPr>
          <a:lstStyle/>
          <a:p>
            <a:r>
              <a:rPr lang="en-US" sz="3600" b="1" dirty="0">
                <a:solidFill>
                  <a:srgbClr val="CC0066"/>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72204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B1">
            <a:extLst>
              <a:ext uri="{FF2B5EF4-FFF2-40B4-BE49-F238E27FC236}">
                <a16:creationId xmlns:a16="http://schemas.microsoft.com/office/drawing/2014/main" id="{096B6CDF-480E-2E74-5BDB-5E5DF8C017A6}"/>
              </a:ext>
            </a:extLst>
          </p:cNvPr>
          <p:cNvSpPr>
            <a:spLocks noGrp="1"/>
          </p:cNvSpPr>
          <p:nvPr>
            <p:ph type="title"/>
          </p:nvPr>
        </p:nvSpPr>
        <p:spPr>
          <a:xfrm>
            <a:off x="4818779" y="789017"/>
            <a:ext cx="5498268" cy="456628"/>
          </a:xfrm>
        </p:spPr>
        <p:txBody>
          <a:bodyPr>
            <a:noAutofit/>
          </a:bodyPr>
          <a:lstStyle/>
          <a:p>
            <a:r>
              <a:rPr lang="en-US" sz="3200" b="1" u="sng" dirty="0">
                <a:solidFill>
                  <a:srgbClr val="B6114D"/>
                </a:solidFill>
                <a:latin typeface="Times New Roman" panose="02020603050405020304" pitchFamily="18" charset="0"/>
                <a:cs typeface="Times New Roman" panose="02020603050405020304" pitchFamily="18" charset="0"/>
              </a:rPr>
              <a:t>Block Diagram </a:t>
            </a:r>
            <a:endParaRPr lang="en-IN" sz="3200" b="1" u="sng" dirty="0">
              <a:solidFill>
                <a:srgbClr val="B6114D"/>
              </a:solidFill>
              <a:latin typeface="Times New Roman" panose="02020603050405020304" pitchFamily="18"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74868DDA-AFEA-7D5E-21FD-5C891CA5AFE0}"/>
              </a:ext>
            </a:extLst>
          </p:cNvPr>
          <p:cNvCxnSpPr>
            <a:cxnSpLocks/>
            <a:stCxn id="19" idx="3"/>
            <a:endCxn id="11" idx="1"/>
          </p:cNvCxnSpPr>
          <p:nvPr/>
        </p:nvCxnSpPr>
        <p:spPr>
          <a:xfrm>
            <a:off x="3250940" y="3497858"/>
            <a:ext cx="1235539" cy="1890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CAE9C26A-9945-91AC-C41E-906FDD4EBA74}"/>
              </a:ext>
            </a:extLst>
          </p:cNvPr>
          <p:cNvCxnSpPr>
            <a:cxnSpLocks/>
            <a:stCxn id="11" idx="3"/>
            <a:endCxn id="13" idx="1"/>
          </p:cNvCxnSpPr>
          <p:nvPr/>
        </p:nvCxnSpPr>
        <p:spPr>
          <a:xfrm flipV="1">
            <a:off x="7882359" y="3506825"/>
            <a:ext cx="1225980" cy="99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 name="Rectangle: Rounded Corners 10">
            <a:extLst>
              <a:ext uri="{FF2B5EF4-FFF2-40B4-BE49-F238E27FC236}">
                <a16:creationId xmlns:a16="http://schemas.microsoft.com/office/drawing/2014/main" id="{1DD1A601-B264-B49F-739C-41C1335072BA}"/>
              </a:ext>
            </a:extLst>
          </p:cNvPr>
          <p:cNvSpPr/>
          <p:nvPr/>
        </p:nvSpPr>
        <p:spPr>
          <a:xfrm>
            <a:off x="4486479" y="2339603"/>
            <a:ext cx="3395880" cy="2354317"/>
          </a:xfrm>
          <a:prstGeom prst="roundRect">
            <a:avLst/>
          </a:prstGeom>
          <a:gradFill>
            <a:gsLst>
              <a:gs pos="0">
                <a:schemeClr val="accent1">
                  <a:alpha val="5000"/>
                  <a:lumMod val="9000"/>
                  <a:lumOff val="91000"/>
                </a:schemeClr>
              </a:gs>
              <a:gs pos="100000">
                <a:srgbClr val="B6114D">
                  <a:alpha val="20000"/>
                </a:srgbClr>
              </a:gs>
            </a:gsLst>
            <a:path path="shape">
              <a:fillToRect l="50000" t="50000" r="50000" b="50000"/>
            </a:path>
          </a:gradFill>
          <a:ln>
            <a:gradFill>
              <a:gsLst>
                <a:gs pos="0">
                  <a:srgbClr val="B6114D"/>
                </a:gs>
                <a:gs pos="100000">
                  <a:srgbClr val="B6114D"/>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79E210A8-AEA0-B02B-5948-088AEC892937}"/>
              </a:ext>
            </a:extLst>
          </p:cNvPr>
          <p:cNvGrpSpPr/>
          <p:nvPr/>
        </p:nvGrpSpPr>
        <p:grpSpPr>
          <a:xfrm>
            <a:off x="9108339" y="2706384"/>
            <a:ext cx="2435347" cy="1600881"/>
            <a:chOff x="9099374" y="2697419"/>
            <a:chExt cx="2435347" cy="1600881"/>
          </a:xfrm>
        </p:grpSpPr>
        <p:sp>
          <p:nvSpPr>
            <p:cNvPr id="13" name="Rectangle: Rounded Corners 12">
              <a:extLst>
                <a:ext uri="{FF2B5EF4-FFF2-40B4-BE49-F238E27FC236}">
                  <a16:creationId xmlns:a16="http://schemas.microsoft.com/office/drawing/2014/main" id="{261EE5BD-DBF5-E83D-2C75-47D1C3D6787B}"/>
                </a:ext>
              </a:extLst>
            </p:cNvPr>
            <p:cNvSpPr/>
            <p:nvPr/>
          </p:nvSpPr>
          <p:spPr>
            <a:xfrm>
              <a:off x="9099374" y="2697419"/>
              <a:ext cx="2435347" cy="1600881"/>
            </a:xfrm>
            <a:prstGeom prst="roundRect">
              <a:avLst/>
            </a:prstGeom>
            <a:gradFill>
              <a:gsLst>
                <a:gs pos="0">
                  <a:schemeClr val="accent1">
                    <a:alpha val="5000"/>
                    <a:lumMod val="9000"/>
                    <a:lumOff val="91000"/>
                  </a:schemeClr>
                </a:gs>
                <a:gs pos="100000">
                  <a:srgbClr val="B6114D">
                    <a:alpha val="20000"/>
                  </a:srgbClr>
                </a:gs>
              </a:gsLst>
              <a:path path="shape">
                <a:fillToRect l="50000" t="50000" r="50000" b="50000"/>
              </a:path>
            </a:gradFill>
            <a:ln>
              <a:gradFill>
                <a:gsLst>
                  <a:gs pos="0">
                    <a:srgbClr val="B6114D"/>
                  </a:gs>
                  <a:gs pos="100000">
                    <a:srgbClr val="B6114D"/>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47E5BC9E-10A8-AF61-320F-8E736FBF61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39711" y="2697420"/>
              <a:ext cx="2354672" cy="1569780"/>
            </a:xfrm>
            <a:prstGeom prst="rect">
              <a:avLst/>
            </a:prstGeom>
            <a:ln>
              <a:noFill/>
            </a:ln>
            <a:effectLst>
              <a:softEdge rad="112500"/>
            </a:effectLst>
          </p:spPr>
        </p:pic>
      </p:grpSp>
      <p:sp>
        <p:nvSpPr>
          <p:cNvPr id="15" name="TextBox 14">
            <a:extLst>
              <a:ext uri="{FF2B5EF4-FFF2-40B4-BE49-F238E27FC236}">
                <a16:creationId xmlns:a16="http://schemas.microsoft.com/office/drawing/2014/main" id="{F8EA9570-6FE7-36BF-3596-7A955B987728}"/>
              </a:ext>
            </a:extLst>
          </p:cNvPr>
          <p:cNvSpPr txBox="1"/>
          <p:nvPr/>
        </p:nvSpPr>
        <p:spPr>
          <a:xfrm>
            <a:off x="816305" y="4370754"/>
            <a:ext cx="1834748"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Autonomous Mission Plan</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EB37AF4C-1F73-0166-D02B-91F249616004}"/>
              </a:ext>
            </a:extLst>
          </p:cNvPr>
          <p:cNvSpPr txBox="1"/>
          <p:nvPr/>
        </p:nvSpPr>
        <p:spPr>
          <a:xfrm>
            <a:off x="5178626" y="4741400"/>
            <a:ext cx="1834748"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AI and Algorithm</a:t>
            </a:r>
            <a:endParaRPr lang="en-IN"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B0A1124C-41A7-D8EF-888E-5D97F615F9B4}"/>
              </a:ext>
            </a:extLst>
          </p:cNvPr>
          <p:cNvSpPr txBox="1"/>
          <p:nvPr/>
        </p:nvSpPr>
        <p:spPr>
          <a:xfrm>
            <a:off x="9399673" y="4324588"/>
            <a:ext cx="1834748"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Output</a:t>
            </a:r>
            <a:endParaRPr lang="en-IN" dirty="0">
              <a:latin typeface="Times New Roman" panose="02020603050405020304" pitchFamily="18" charset="0"/>
              <a:cs typeface="Times New Roman" panose="02020603050405020304" pitchFamily="18" charset="0"/>
            </a:endParaRPr>
          </a:p>
        </p:txBody>
      </p:sp>
      <p:sp>
        <p:nvSpPr>
          <p:cNvPr id="19" name="Rectangle: Rounded Corners 18">
            <a:extLst>
              <a:ext uri="{FF2B5EF4-FFF2-40B4-BE49-F238E27FC236}">
                <a16:creationId xmlns:a16="http://schemas.microsoft.com/office/drawing/2014/main" id="{2E5C70F8-1ED0-230E-BEEE-37E11522A7A3}"/>
              </a:ext>
            </a:extLst>
          </p:cNvPr>
          <p:cNvSpPr/>
          <p:nvPr/>
        </p:nvSpPr>
        <p:spPr>
          <a:xfrm>
            <a:off x="216419" y="2562481"/>
            <a:ext cx="3034521" cy="1870754"/>
          </a:xfrm>
          <a:prstGeom prst="roundRect">
            <a:avLst/>
          </a:prstGeom>
          <a:gradFill>
            <a:gsLst>
              <a:gs pos="0">
                <a:schemeClr val="accent1">
                  <a:alpha val="5000"/>
                  <a:lumMod val="9000"/>
                  <a:lumOff val="91000"/>
                </a:schemeClr>
              </a:gs>
              <a:gs pos="100000">
                <a:srgbClr val="B6114D">
                  <a:alpha val="20000"/>
                </a:srgbClr>
              </a:gs>
            </a:gsLst>
            <a:path path="shape">
              <a:fillToRect l="50000" t="50000" r="50000" b="50000"/>
            </a:path>
          </a:gradFill>
          <a:ln>
            <a:gradFill>
              <a:gsLst>
                <a:gs pos="0">
                  <a:srgbClr val="B6114D"/>
                </a:gs>
                <a:gs pos="100000">
                  <a:srgbClr val="B6114D"/>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FB78B93D-0299-60A3-EF11-459CBBBA66D9}"/>
                  </a:ext>
                </a:extLst>
              </p:cNvPr>
              <p:cNvGraphicFramePr>
                <a:graphicFrameLocks noChangeAspect="1"/>
              </p:cNvGraphicFramePr>
              <p:nvPr/>
            </p:nvGraphicFramePr>
            <p:xfrm>
              <a:off x="415091" y="2756670"/>
              <a:ext cx="2635336" cy="1482376"/>
            </p:xfrm>
            <a:graphic>
              <a:graphicData uri="http://schemas.microsoft.com/office/powerpoint/2016/slidezoom">
                <pslz:sldZm>
                  <pslz:sldZmObj sldId="930" cId="3541983405">
                    <pslz:zmPr id="{77A714D9-6CA8-49BC-9F99-7CDE6C07E8A4}" returnToParent="0" transitionDur="1000" showBg="0">
                      <p166:blipFill xmlns:p166="http://schemas.microsoft.com/office/powerpoint/2016/6/main">
                        <a:blip r:embed="rId3"/>
                        <a:stretch>
                          <a:fillRect/>
                        </a:stretch>
                      </p166:blipFill>
                      <p166:spPr xmlns:p166="http://schemas.microsoft.com/office/powerpoint/2016/6/main">
                        <a:xfrm>
                          <a:off x="0" y="0"/>
                          <a:ext cx="2635336" cy="1482376"/>
                        </a:xfrm>
                        <a:prstGeom prst="rect">
                          <a:avLst/>
                        </a:prstGeom>
                      </p166:spPr>
                    </pslz:zmPr>
                  </pslz:sldZmObj>
                </pslz:sldZm>
              </a:graphicData>
            </a:graphic>
          </p:graphicFrame>
        </mc:Choice>
        <mc:Fallback xmlns="">
          <p:pic>
            <p:nvPicPr>
              <p:cNvPr id="23" name="Slide Zoom 22">
                <a:hlinkClick r:id="rId4" action="ppaction://hlinksldjump"/>
                <a:extLst>
                  <a:ext uri="{FF2B5EF4-FFF2-40B4-BE49-F238E27FC236}">
                    <a16:creationId xmlns:a16="http://schemas.microsoft.com/office/drawing/2014/main" id="{FB78B93D-0299-60A3-EF11-459CBBBA66D9}"/>
                  </a:ext>
                </a:extLst>
              </p:cNvPr>
              <p:cNvPicPr>
                <a:picLocks noGrp="1" noRot="1" noChangeAspect="1" noMove="1" noResize="1" noEditPoints="1" noAdjustHandles="1" noChangeArrowheads="1" noChangeShapeType="1"/>
              </p:cNvPicPr>
              <p:nvPr/>
            </p:nvPicPr>
            <p:blipFill>
              <a:blip r:embed="rId5"/>
              <a:stretch>
                <a:fillRect/>
              </a:stretch>
            </p:blipFill>
            <p:spPr>
              <a:xfrm>
                <a:off x="415091" y="2756670"/>
                <a:ext cx="2635336" cy="1482376"/>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C2FCEA92-14D0-8928-34AD-D3ADAEC360E3}"/>
                  </a:ext>
                </a:extLst>
              </p:cNvPr>
              <p:cNvGraphicFramePr>
                <a:graphicFrameLocks noChangeAspect="1"/>
              </p:cNvGraphicFramePr>
              <p:nvPr/>
            </p:nvGraphicFramePr>
            <p:xfrm>
              <a:off x="4686992" y="2640608"/>
              <a:ext cx="3048000" cy="1714500"/>
            </p:xfrm>
            <a:graphic>
              <a:graphicData uri="http://schemas.microsoft.com/office/powerpoint/2016/slidezoom">
                <pslz:sldZm>
                  <pslz:sldZmObj sldId="932" cId="212362710">
                    <pslz:zmPr id="{6EEAB525-227A-46B9-AEF6-565C0AEA2188}" returnToParent="0" transitionDur="1000" showBg="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25" name="Slide Zoom 24">
                <a:hlinkClick r:id="rId7" action="ppaction://hlinksldjump"/>
                <a:extLst>
                  <a:ext uri="{FF2B5EF4-FFF2-40B4-BE49-F238E27FC236}">
                    <a16:creationId xmlns:a16="http://schemas.microsoft.com/office/drawing/2014/main" id="{C2FCEA92-14D0-8928-34AD-D3ADAEC360E3}"/>
                  </a:ext>
                </a:extLst>
              </p:cNvPr>
              <p:cNvPicPr>
                <a:picLocks noGrp="1" noRot="1" noChangeAspect="1" noMove="1" noResize="1" noEditPoints="1" noAdjustHandles="1" noChangeArrowheads="1" noChangeShapeType="1"/>
              </p:cNvPicPr>
              <p:nvPr/>
            </p:nvPicPr>
            <p:blipFill>
              <a:blip r:embed="rId8"/>
              <a:stretch>
                <a:fillRect/>
              </a:stretch>
            </p:blipFill>
            <p:spPr>
              <a:xfrm>
                <a:off x="4686992" y="2640608"/>
                <a:ext cx="3048000" cy="1714500"/>
              </a:xfrm>
              <a:prstGeom prst="rect">
                <a:avLst/>
              </a:prstGeom>
            </p:spPr>
          </p:pic>
        </mc:Fallback>
      </mc:AlternateContent>
    </p:spTree>
    <p:extLst>
      <p:ext uri="{BB962C8B-B14F-4D97-AF65-F5344CB8AC3E}">
        <p14:creationId xmlns:p14="http://schemas.microsoft.com/office/powerpoint/2010/main" val="31707730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ED8F758-E0A1-4AEE-0102-1456315ED044}"/>
              </a:ext>
            </a:extLst>
          </p:cNvPr>
          <p:cNvSpPr>
            <a:spLocks noGrp="1"/>
          </p:cNvSpPr>
          <p:nvPr>
            <p:ph type="title"/>
          </p:nvPr>
        </p:nvSpPr>
        <p:spPr>
          <a:xfrm>
            <a:off x="3617884" y="821093"/>
            <a:ext cx="4734174" cy="456628"/>
          </a:xfrm>
        </p:spPr>
        <p:txBody>
          <a:bodyPr>
            <a:noAutofit/>
          </a:bodyPr>
          <a:lstStyle/>
          <a:p>
            <a:r>
              <a:rPr lang="en-US" sz="3200" b="1" i="1" u="sng" dirty="0">
                <a:solidFill>
                  <a:srgbClr val="B6114D"/>
                </a:solidFill>
                <a:latin typeface="Times New Roman" panose="02020603050405020304" pitchFamily="18" charset="0"/>
                <a:cs typeface="Times New Roman" panose="02020603050405020304" pitchFamily="18" charset="0"/>
              </a:rPr>
              <a:t>Autonomous Mission Plan</a:t>
            </a:r>
            <a:endParaRPr lang="en-IN" sz="3200" b="1" i="1" u="sng" dirty="0">
              <a:solidFill>
                <a:srgbClr val="B6114D"/>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5203CD8-4DF8-C14B-B5B9-130990FFAD9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78" b="89778" l="5778" r="96444">
                        <a14:foregroundMark x1="11111" y1="35556" x2="10667" y2="47556"/>
                        <a14:foregroundMark x1="6222" y1="40889" x2="7556" y2="46667"/>
                        <a14:foregroundMark x1="90222" y1="34222" x2="96444" y2="37778"/>
                      </a14:backgroundRemoval>
                    </a14:imgEffect>
                  </a14:imgLayer>
                </a14:imgProps>
              </a:ext>
              <a:ext uri="{28A0092B-C50C-407E-A947-70E740481C1C}">
                <a14:useLocalDpi xmlns:a14="http://schemas.microsoft.com/office/drawing/2010/main" val="0"/>
              </a:ext>
            </a:extLst>
          </a:blip>
          <a:stretch>
            <a:fillRect/>
          </a:stretch>
        </p:blipFill>
        <p:spPr>
          <a:xfrm>
            <a:off x="4404628" y="1630462"/>
            <a:ext cx="2789576" cy="3239628"/>
          </a:xfrm>
          <a:prstGeom prst="rect">
            <a:avLst/>
          </a:prstGeom>
        </p:spPr>
      </p:pic>
      <p:cxnSp>
        <p:nvCxnSpPr>
          <p:cNvPr id="10" name="Straight Arrow Connector 9">
            <a:extLst>
              <a:ext uri="{FF2B5EF4-FFF2-40B4-BE49-F238E27FC236}">
                <a16:creationId xmlns:a16="http://schemas.microsoft.com/office/drawing/2014/main" id="{FC6E80D0-4FBB-2921-1CE3-C5972ABAD84D}"/>
              </a:ext>
            </a:extLst>
          </p:cNvPr>
          <p:cNvCxnSpPr>
            <a:cxnSpLocks/>
            <a:stCxn id="12" idx="3"/>
          </p:cNvCxnSpPr>
          <p:nvPr/>
        </p:nvCxnSpPr>
        <p:spPr>
          <a:xfrm>
            <a:off x="3617884" y="3250276"/>
            <a:ext cx="89408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841FDE8F-EF52-74D9-17E5-9318BF554A23}"/>
              </a:ext>
            </a:extLst>
          </p:cNvPr>
          <p:cNvCxnSpPr>
            <a:cxnSpLocks/>
          </p:cNvCxnSpPr>
          <p:nvPr/>
        </p:nvCxnSpPr>
        <p:spPr>
          <a:xfrm>
            <a:off x="7082444" y="3250276"/>
            <a:ext cx="99568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BF593C90-6612-F3B1-E04F-632C2BB7E0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626" y="2095886"/>
            <a:ext cx="3298258" cy="2308780"/>
          </a:xfrm>
          <a:prstGeom prst="rect">
            <a:avLst/>
          </a:prstGeom>
          <a:ln w="228600" cap="sq" cmpd="thickThin">
            <a:noFill/>
            <a:prstDash val="solid"/>
            <a:miter lim="800000"/>
          </a:ln>
          <a:effectLst>
            <a:innerShdw blurRad="76200">
              <a:srgbClr val="000000"/>
            </a:innerShdw>
          </a:effectLst>
        </p:spPr>
      </p:pic>
      <p:pic>
        <p:nvPicPr>
          <p:cNvPr id="13" name="Agriculture Smart Farming Technology Industry 40concept Stock Footage Video (100% Royalty-free) 1059005834">
            <a:hlinkClick r:id="" action="ppaction://media"/>
            <a:extLst>
              <a:ext uri="{FF2B5EF4-FFF2-40B4-BE49-F238E27FC236}">
                <a16:creationId xmlns:a16="http://schemas.microsoft.com/office/drawing/2014/main" id="{55993CC6-2475-8D09-538D-FD409E935D9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89884" y="2203796"/>
            <a:ext cx="3712314" cy="2092960"/>
          </a:xfrm>
          <a:prstGeom prst="rect">
            <a:avLst/>
          </a:prstGeom>
        </p:spPr>
      </p:pic>
      <p:sp>
        <p:nvSpPr>
          <p:cNvPr id="14" name="TextBox 13">
            <a:extLst>
              <a:ext uri="{FF2B5EF4-FFF2-40B4-BE49-F238E27FC236}">
                <a16:creationId xmlns:a16="http://schemas.microsoft.com/office/drawing/2014/main" id="{68BE171B-1452-5138-49DD-BA7239BCAA51}"/>
              </a:ext>
            </a:extLst>
          </p:cNvPr>
          <p:cNvSpPr txBox="1"/>
          <p:nvPr/>
        </p:nvSpPr>
        <p:spPr>
          <a:xfrm>
            <a:off x="809497" y="4546924"/>
            <a:ext cx="2318515"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Autonomous Mission Plan in GCS</a:t>
            </a:r>
            <a:endParaRPr lang="en-IN"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ED830E84-C0D0-77CD-12A5-3B71DED6B249}"/>
              </a:ext>
            </a:extLst>
          </p:cNvPr>
          <p:cNvSpPr txBox="1"/>
          <p:nvPr/>
        </p:nvSpPr>
        <p:spPr>
          <a:xfrm>
            <a:off x="4640158" y="4546924"/>
            <a:ext cx="2318515"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Upload to Drone</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2BAC7E67-611F-D0D9-061F-3616DEDBEF97}"/>
              </a:ext>
            </a:extLst>
          </p:cNvPr>
          <p:cNvSpPr txBox="1"/>
          <p:nvPr/>
        </p:nvSpPr>
        <p:spPr>
          <a:xfrm>
            <a:off x="9064819" y="4546924"/>
            <a:ext cx="2318515"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Get Live Video Footage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19834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4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fill="hold" display="0">
                  <p:stCondLst>
                    <p:cond delay="indefinite"/>
                  </p:stCondLst>
                </p:cTn>
                <p:tgtEl>
                  <p:spTgt spid="13"/>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ED8F758-E0A1-4AEE-0102-1456315ED044}"/>
              </a:ext>
            </a:extLst>
          </p:cNvPr>
          <p:cNvSpPr>
            <a:spLocks noGrp="1"/>
          </p:cNvSpPr>
          <p:nvPr>
            <p:ph type="title"/>
          </p:nvPr>
        </p:nvSpPr>
        <p:spPr>
          <a:xfrm>
            <a:off x="3617884" y="821093"/>
            <a:ext cx="4734174" cy="456628"/>
          </a:xfrm>
        </p:spPr>
        <p:txBody>
          <a:bodyPr>
            <a:noAutofit/>
          </a:bodyPr>
          <a:lstStyle/>
          <a:p>
            <a:r>
              <a:rPr lang="en-US" sz="3200" b="1" i="1" u="sng" dirty="0">
                <a:solidFill>
                  <a:srgbClr val="B6114D"/>
                </a:solidFill>
                <a:latin typeface="Times New Roman" panose="02020603050405020304" pitchFamily="18" charset="0"/>
                <a:cs typeface="Times New Roman" panose="02020603050405020304" pitchFamily="18" charset="0"/>
              </a:rPr>
              <a:t>Autonomous Mission Plan</a:t>
            </a:r>
            <a:endParaRPr lang="en-IN" sz="3200" b="1" i="1" u="sng" dirty="0">
              <a:solidFill>
                <a:srgbClr val="B6114D"/>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5203CD8-4DF8-C14B-B5B9-130990FFAD9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78" b="89778" l="5778" r="96444">
                        <a14:foregroundMark x1="11111" y1="35556" x2="10667" y2="47556"/>
                        <a14:foregroundMark x1="6222" y1="40889" x2="7556" y2="46667"/>
                        <a14:foregroundMark x1="90222" y1="34222" x2="96444" y2="37778"/>
                      </a14:backgroundRemoval>
                    </a14:imgEffect>
                  </a14:imgLayer>
                </a14:imgProps>
              </a:ext>
              <a:ext uri="{28A0092B-C50C-407E-A947-70E740481C1C}">
                <a14:useLocalDpi xmlns:a14="http://schemas.microsoft.com/office/drawing/2010/main" val="0"/>
              </a:ext>
            </a:extLst>
          </a:blip>
          <a:stretch>
            <a:fillRect/>
          </a:stretch>
        </p:blipFill>
        <p:spPr>
          <a:xfrm>
            <a:off x="4404628" y="1630462"/>
            <a:ext cx="2789576" cy="3239628"/>
          </a:xfrm>
          <a:prstGeom prst="rect">
            <a:avLst/>
          </a:prstGeom>
        </p:spPr>
      </p:pic>
      <p:cxnSp>
        <p:nvCxnSpPr>
          <p:cNvPr id="10" name="Straight Arrow Connector 9">
            <a:extLst>
              <a:ext uri="{FF2B5EF4-FFF2-40B4-BE49-F238E27FC236}">
                <a16:creationId xmlns:a16="http://schemas.microsoft.com/office/drawing/2014/main" id="{FC6E80D0-4FBB-2921-1CE3-C5972ABAD84D}"/>
              </a:ext>
            </a:extLst>
          </p:cNvPr>
          <p:cNvCxnSpPr>
            <a:cxnSpLocks/>
            <a:stCxn id="12" idx="3"/>
          </p:cNvCxnSpPr>
          <p:nvPr/>
        </p:nvCxnSpPr>
        <p:spPr>
          <a:xfrm>
            <a:off x="3617884" y="3250276"/>
            <a:ext cx="89408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841FDE8F-EF52-74D9-17E5-9318BF554A23}"/>
              </a:ext>
            </a:extLst>
          </p:cNvPr>
          <p:cNvCxnSpPr>
            <a:cxnSpLocks/>
          </p:cNvCxnSpPr>
          <p:nvPr/>
        </p:nvCxnSpPr>
        <p:spPr>
          <a:xfrm>
            <a:off x="7082444" y="3250276"/>
            <a:ext cx="99568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BF593C90-6612-F3B1-E04F-632C2BB7E0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626" y="2095886"/>
            <a:ext cx="3298258" cy="2308780"/>
          </a:xfrm>
          <a:prstGeom prst="rect">
            <a:avLst/>
          </a:prstGeom>
          <a:ln w="228600" cap="sq" cmpd="thickThin">
            <a:noFill/>
            <a:prstDash val="solid"/>
            <a:miter lim="800000"/>
          </a:ln>
          <a:effectLst>
            <a:innerShdw blurRad="76200">
              <a:srgbClr val="000000"/>
            </a:innerShdw>
          </a:effectLst>
        </p:spPr>
      </p:pic>
      <p:pic>
        <p:nvPicPr>
          <p:cNvPr id="13" name="Agriculture Smart Farming Technology Industry 40concept Stock Footage Video (100% Royalty-free) 1059005834">
            <a:hlinkClick r:id="" action="ppaction://media"/>
            <a:extLst>
              <a:ext uri="{FF2B5EF4-FFF2-40B4-BE49-F238E27FC236}">
                <a16:creationId xmlns:a16="http://schemas.microsoft.com/office/drawing/2014/main" id="{55993CC6-2475-8D09-538D-FD409E935D9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89884" y="2203796"/>
            <a:ext cx="3712314" cy="2092960"/>
          </a:xfrm>
          <a:prstGeom prst="rect">
            <a:avLst/>
          </a:prstGeom>
        </p:spPr>
      </p:pic>
      <p:sp>
        <p:nvSpPr>
          <p:cNvPr id="14" name="TextBox 13">
            <a:extLst>
              <a:ext uri="{FF2B5EF4-FFF2-40B4-BE49-F238E27FC236}">
                <a16:creationId xmlns:a16="http://schemas.microsoft.com/office/drawing/2014/main" id="{68BE171B-1452-5138-49DD-BA7239BCAA51}"/>
              </a:ext>
            </a:extLst>
          </p:cNvPr>
          <p:cNvSpPr txBox="1"/>
          <p:nvPr/>
        </p:nvSpPr>
        <p:spPr>
          <a:xfrm>
            <a:off x="809497" y="4546924"/>
            <a:ext cx="2318515"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Autonomous Mission Plan in GCS</a:t>
            </a:r>
            <a:endParaRPr lang="en-IN"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ED830E84-C0D0-77CD-12A5-3B71DED6B249}"/>
              </a:ext>
            </a:extLst>
          </p:cNvPr>
          <p:cNvSpPr txBox="1"/>
          <p:nvPr/>
        </p:nvSpPr>
        <p:spPr>
          <a:xfrm>
            <a:off x="4640158" y="4546924"/>
            <a:ext cx="2318515"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Upload to Drone</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2BAC7E67-611F-D0D9-061F-3616DEDBEF97}"/>
              </a:ext>
            </a:extLst>
          </p:cNvPr>
          <p:cNvSpPr txBox="1"/>
          <p:nvPr/>
        </p:nvSpPr>
        <p:spPr>
          <a:xfrm>
            <a:off x="9064819" y="4546924"/>
            <a:ext cx="2318515"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Get Live Video Footage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19834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4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fill="hold" display="0">
                  <p:stCondLst>
                    <p:cond delay="indefinite"/>
                  </p:stCondLst>
                </p:cTn>
                <p:tgtEl>
                  <p:spTgt spid="1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B431A-28AB-DCF1-9F25-58808FC916A9}"/>
              </a:ext>
            </a:extLst>
          </p:cNvPr>
          <p:cNvSpPr>
            <a:spLocks noGrp="1"/>
          </p:cNvSpPr>
          <p:nvPr>
            <p:ph type="title"/>
          </p:nvPr>
        </p:nvSpPr>
        <p:spPr>
          <a:xfrm>
            <a:off x="4966381" y="822699"/>
            <a:ext cx="2524076" cy="456628"/>
          </a:xfrm>
        </p:spPr>
        <p:txBody>
          <a:bodyPr>
            <a:noAutofit/>
          </a:bodyPr>
          <a:lstStyle/>
          <a:p>
            <a:r>
              <a:rPr lang="en-US" sz="4000" b="1" i="1" u="sng" dirty="0">
                <a:solidFill>
                  <a:srgbClr val="B6114D"/>
                </a:solidFill>
                <a:latin typeface="Times New Roman" panose="02020603050405020304" pitchFamily="18" charset="0"/>
                <a:cs typeface="Times New Roman" panose="02020603050405020304" pitchFamily="18" charset="0"/>
              </a:rPr>
              <a:t>Algorithm</a:t>
            </a:r>
            <a:endParaRPr lang="en-IN" sz="4000" b="1" i="1" u="sng" dirty="0">
              <a:solidFill>
                <a:srgbClr val="B6114D"/>
              </a:solidFill>
              <a:latin typeface="Times New Roman" panose="02020603050405020304" pitchFamily="18" charset="0"/>
              <a:cs typeface="Times New Roman" panose="02020603050405020304" pitchFamily="18" charset="0"/>
            </a:endParaRPr>
          </a:p>
        </p:txBody>
      </p:sp>
      <p:cxnSp>
        <p:nvCxnSpPr>
          <p:cNvPr id="22" name="Straight Arrow Connector 21">
            <a:extLst>
              <a:ext uri="{FF2B5EF4-FFF2-40B4-BE49-F238E27FC236}">
                <a16:creationId xmlns:a16="http://schemas.microsoft.com/office/drawing/2014/main" id="{0CB4A40D-20C9-CBE7-9A3B-9904FC995317}"/>
              </a:ext>
            </a:extLst>
          </p:cNvPr>
          <p:cNvCxnSpPr>
            <a:cxnSpLocks/>
            <a:stCxn id="9" idx="3"/>
            <a:endCxn id="14" idx="1"/>
          </p:cNvCxnSpPr>
          <p:nvPr/>
        </p:nvCxnSpPr>
        <p:spPr>
          <a:xfrm>
            <a:off x="1955339" y="3343045"/>
            <a:ext cx="563907" cy="279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9" name="Group 28">
            <a:extLst>
              <a:ext uri="{FF2B5EF4-FFF2-40B4-BE49-F238E27FC236}">
                <a16:creationId xmlns:a16="http://schemas.microsoft.com/office/drawing/2014/main" id="{ACA02E0A-EA34-ECBF-62AF-A0371C45D132}"/>
              </a:ext>
            </a:extLst>
          </p:cNvPr>
          <p:cNvGrpSpPr/>
          <p:nvPr/>
        </p:nvGrpSpPr>
        <p:grpSpPr>
          <a:xfrm>
            <a:off x="5767922" y="2481761"/>
            <a:ext cx="2435347" cy="1808143"/>
            <a:chOff x="9098497" y="1276095"/>
            <a:chExt cx="2435347" cy="1808143"/>
          </a:xfrm>
        </p:grpSpPr>
        <p:sp>
          <p:nvSpPr>
            <p:cNvPr id="25" name="Rectangle: Rounded Corners 24">
              <a:extLst>
                <a:ext uri="{FF2B5EF4-FFF2-40B4-BE49-F238E27FC236}">
                  <a16:creationId xmlns:a16="http://schemas.microsoft.com/office/drawing/2014/main" id="{CFB5F478-FD11-EC81-EA81-128C5A7303BA}"/>
                </a:ext>
              </a:extLst>
            </p:cNvPr>
            <p:cNvSpPr/>
            <p:nvPr/>
          </p:nvSpPr>
          <p:spPr>
            <a:xfrm>
              <a:off x="9098497" y="1276095"/>
              <a:ext cx="2435347" cy="1808143"/>
            </a:xfrm>
            <a:prstGeom prst="roundRect">
              <a:avLst/>
            </a:prstGeom>
            <a:gradFill>
              <a:gsLst>
                <a:gs pos="0">
                  <a:schemeClr val="accent1">
                    <a:alpha val="5000"/>
                    <a:lumMod val="9000"/>
                    <a:lumOff val="91000"/>
                  </a:schemeClr>
                </a:gs>
                <a:gs pos="100000">
                  <a:srgbClr val="B6114D">
                    <a:alpha val="20000"/>
                  </a:srgbClr>
                </a:gs>
              </a:gsLst>
              <a:path path="shape">
                <a:fillToRect l="50000" t="50000" r="50000" b="50000"/>
              </a:path>
            </a:gradFill>
            <a:ln>
              <a:gradFill>
                <a:gsLst>
                  <a:gs pos="0">
                    <a:srgbClr val="B6114D"/>
                  </a:gs>
                  <a:gs pos="100000">
                    <a:srgbClr val="B6114D"/>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TextBox 27">
              <a:extLst>
                <a:ext uri="{FF2B5EF4-FFF2-40B4-BE49-F238E27FC236}">
                  <a16:creationId xmlns:a16="http://schemas.microsoft.com/office/drawing/2014/main" id="{50964B1D-D6A0-1AFA-821B-C02B5DE1E96A}"/>
                </a:ext>
              </a:extLst>
            </p:cNvPr>
            <p:cNvSpPr txBox="1"/>
            <p:nvPr/>
          </p:nvSpPr>
          <p:spPr>
            <a:xfrm>
              <a:off x="9300573" y="1398073"/>
              <a:ext cx="2013528"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Detect Anomaly  </a:t>
              </a:r>
              <a:endParaRPr lang="en-IN" dirty="0">
                <a:latin typeface="Times New Roman" panose="02020603050405020304" pitchFamily="18" charset="0"/>
                <a:cs typeface="Times New Roman" panose="02020603050405020304" pitchFamily="18" charset="0"/>
              </a:endParaRPr>
            </a:p>
          </p:txBody>
        </p:sp>
      </p:grpSp>
      <p:cxnSp>
        <p:nvCxnSpPr>
          <p:cNvPr id="33" name="Straight Arrow Connector 32">
            <a:extLst>
              <a:ext uri="{FF2B5EF4-FFF2-40B4-BE49-F238E27FC236}">
                <a16:creationId xmlns:a16="http://schemas.microsoft.com/office/drawing/2014/main" id="{D9630202-EDE1-31F6-7F26-301435FEA88A}"/>
              </a:ext>
            </a:extLst>
          </p:cNvPr>
          <p:cNvCxnSpPr>
            <a:cxnSpLocks/>
            <a:stCxn id="14" idx="3"/>
            <a:endCxn id="25" idx="1"/>
          </p:cNvCxnSpPr>
          <p:nvPr/>
        </p:nvCxnSpPr>
        <p:spPr>
          <a:xfrm>
            <a:off x="5131880" y="3371041"/>
            <a:ext cx="636042" cy="147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5" name="Group 34">
            <a:extLst>
              <a:ext uri="{FF2B5EF4-FFF2-40B4-BE49-F238E27FC236}">
                <a16:creationId xmlns:a16="http://schemas.microsoft.com/office/drawing/2014/main" id="{4BA8CC45-D520-5B9B-B870-F61B4DC35AD9}"/>
              </a:ext>
            </a:extLst>
          </p:cNvPr>
          <p:cNvGrpSpPr/>
          <p:nvPr/>
        </p:nvGrpSpPr>
        <p:grpSpPr>
          <a:xfrm>
            <a:off x="9324175" y="1415510"/>
            <a:ext cx="2435347" cy="1069988"/>
            <a:chOff x="9098498" y="1266051"/>
            <a:chExt cx="2435347" cy="1808144"/>
          </a:xfrm>
        </p:grpSpPr>
        <p:sp>
          <p:nvSpPr>
            <p:cNvPr id="36" name="Rectangle: Rounded Corners 35">
              <a:extLst>
                <a:ext uri="{FF2B5EF4-FFF2-40B4-BE49-F238E27FC236}">
                  <a16:creationId xmlns:a16="http://schemas.microsoft.com/office/drawing/2014/main" id="{2C8E373B-6CE4-07B8-286B-45D871438BFF}"/>
                </a:ext>
              </a:extLst>
            </p:cNvPr>
            <p:cNvSpPr/>
            <p:nvPr/>
          </p:nvSpPr>
          <p:spPr>
            <a:xfrm>
              <a:off x="9098498" y="1266051"/>
              <a:ext cx="2435347" cy="1808144"/>
            </a:xfrm>
            <a:prstGeom prst="roundRect">
              <a:avLst/>
            </a:prstGeom>
            <a:gradFill>
              <a:gsLst>
                <a:gs pos="0">
                  <a:schemeClr val="accent1">
                    <a:alpha val="5000"/>
                    <a:lumMod val="9000"/>
                    <a:lumOff val="91000"/>
                  </a:schemeClr>
                </a:gs>
                <a:gs pos="100000">
                  <a:srgbClr val="B6114D">
                    <a:alpha val="20000"/>
                  </a:srgbClr>
                </a:gs>
              </a:gsLst>
              <a:path path="shape">
                <a:fillToRect l="50000" t="50000" r="50000" b="50000"/>
              </a:path>
            </a:gradFill>
            <a:ln>
              <a:gradFill>
                <a:gsLst>
                  <a:gs pos="0">
                    <a:srgbClr val="B6114D"/>
                  </a:gs>
                  <a:gs pos="100000">
                    <a:srgbClr val="B6114D"/>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CC25E60F-6E15-1062-46F2-B7D72362221B}"/>
                </a:ext>
              </a:extLst>
            </p:cNvPr>
            <p:cNvSpPr txBox="1"/>
            <p:nvPr/>
          </p:nvSpPr>
          <p:spPr>
            <a:xfrm>
              <a:off x="9151225" y="1780045"/>
              <a:ext cx="2329893" cy="78015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Hover and Spray </a:t>
              </a:r>
              <a:endParaRPr lang="en-IN" sz="2400" dirty="0">
                <a:latin typeface="Times New Roman" panose="02020603050405020304" pitchFamily="18"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3826E07C-7822-2D41-8D6F-08C1B4033A51}"/>
              </a:ext>
            </a:extLst>
          </p:cNvPr>
          <p:cNvGrpSpPr/>
          <p:nvPr/>
        </p:nvGrpSpPr>
        <p:grpSpPr>
          <a:xfrm>
            <a:off x="9324174" y="4372503"/>
            <a:ext cx="2435347" cy="1069988"/>
            <a:chOff x="9098498" y="1266050"/>
            <a:chExt cx="2435347" cy="1808143"/>
          </a:xfrm>
        </p:grpSpPr>
        <p:sp>
          <p:nvSpPr>
            <p:cNvPr id="39" name="Rectangle: Rounded Corners 38">
              <a:extLst>
                <a:ext uri="{FF2B5EF4-FFF2-40B4-BE49-F238E27FC236}">
                  <a16:creationId xmlns:a16="http://schemas.microsoft.com/office/drawing/2014/main" id="{8E6FF315-48F6-C16E-8BE7-388D6F6418E4}"/>
                </a:ext>
              </a:extLst>
            </p:cNvPr>
            <p:cNvSpPr/>
            <p:nvPr/>
          </p:nvSpPr>
          <p:spPr>
            <a:xfrm>
              <a:off x="9098498" y="1266050"/>
              <a:ext cx="2435347" cy="1808143"/>
            </a:xfrm>
            <a:prstGeom prst="roundRect">
              <a:avLst/>
            </a:prstGeom>
            <a:gradFill>
              <a:gsLst>
                <a:gs pos="0">
                  <a:schemeClr val="accent1">
                    <a:alpha val="5000"/>
                    <a:lumMod val="9000"/>
                    <a:lumOff val="91000"/>
                  </a:schemeClr>
                </a:gs>
                <a:gs pos="100000">
                  <a:srgbClr val="B6114D">
                    <a:alpha val="20000"/>
                  </a:srgbClr>
                </a:gs>
              </a:gsLst>
              <a:path path="shape">
                <a:fillToRect l="50000" t="50000" r="50000" b="50000"/>
              </a:path>
            </a:gradFill>
            <a:ln>
              <a:gradFill>
                <a:gsLst>
                  <a:gs pos="0">
                    <a:srgbClr val="B6114D"/>
                  </a:gs>
                  <a:gs pos="100000">
                    <a:srgbClr val="B6114D"/>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TextBox 39">
              <a:extLst>
                <a:ext uri="{FF2B5EF4-FFF2-40B4-BE49-F238E27FC236}">
                  <a16:creationId xmlns:a16="http://schemas.microsoft.com/office/drawing/2014/main" id="{DA6E4EA5-E73A-2320-8C64-8284618C9459}"/>
                </a:ext>
              </a:extLst>
            </p:cNvPr>
            <p:cNvSpPr txBox="1"/>
            <p:nvPr/>
          </p:nvSpPr>
          <p:spPr>
            <a:xfrm>
              <a:off x="9309407" y="1339123"/>
              <a:ext cx="2013528" cy="830996"/>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Continue Mission Plan</a:t>
              </a:r>
              <a:endParaRPr lang="en-IN" sz="2400" dirty="0">
                <a:latin typeface="Times New Roman" panose="02020603050405020304" pitchFamily="18" charset="0"/>
                <a:cs typeface="Times New Roman" panose="02020603050405020304" pitchFamily="18" charset="0"/>
              </a:endParaRPr>
            </a:p>
          </p:txBody>
        </p:sp>
      </p:grpSp>
      <p:cxnSp>
        <p:nvCxnSpPr>
          <p:cNvPr id="42" name="Straight Arrow Connector 41">
            <a:extLst>
              <a:ext uri="{FF2B5EF4-FFF2-40B4-BE49-F238E27FC236}">
                <a16:creationId xmlns:a16="http://schemas.microsoft.com/office/drawing/2014/main" id="{19D54E00-DE7E-40F1-0C52-DF8EFAA8B635}"/>
              </a:ext>
            </a:extLst>
          </p:cNvPr>
          <p:cNvCxnSpPr>
            <a:cxnSpLocks/>
            <a:stCxn id="25" idx="3"/>
            <a:endCxn id="36" idx="1"/>
          </p:cNvCxnSpPr>
          <p:nvPr/>
        </p:nvCxnSpPr>
        <p:spPr>
          <a:xfrm flipV="1">
            <a:off x="8203269" y="1950504"/>
            <a:ext cx="1120906" cy="14353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3" name="Group 22">
            <a:extLst>
              <a:ext uri="{FF2B5EF4-FFF2-40B4-BE49-F238E27FC236}">
                <a16:creationId xmlns:a16="http://schemas.microsoft.com/office/drawing/2014/main" id="{55C5D501-4EED-8EA0-E854-60628C250DBF}"/>
              </a:ext>
            </a:extLst>
          </p:cNvPr>
          <p:cNvGrpSpPr/>
          <p:nvPr/>
        </p:nvGrpSpPr>
        <p:grpSpPr>
          <a:xfrm>
            <a:off x="241805" y="2485497"/>
            <a:ext cx="1834748" cy="1715096"/>
            <a:chOff x="272285" y="1284384"/>
            <a:chExt cx="1834748" cy="1715096"/>
          </a:xfrm>
        </p:grpSpPr>
        <p:sp>
          <p:nvSpPr>
            <p:cNvPr id="9" name="Rectangle: Rounded Corners 8">
              <a:extLst>
                <a:ext uri="{FF2B5EF4-FFF2-40B4-BE49-F238E27FC236}">
                  <a16:creationId xmlns:a16="http://schemas.microsoft.com/office/drawing/2014/main" id="{C3A718E1-6B43-38BA-6D64-91469C34E949}"/>
                </a:ext>
              </a:extLst>
            </p:cNvPr>
            <p:cNvSpPr/>
            <p:nvPr/>
          </p:nvSpPr>
          <p:spPr>
            <a:xfrm>
              <a:off x="272285" y="1284384"/>
              <a:ext cx="1713534" cy="1715096"/>
            </a:xfrm>
            <a:prstGeom prst="roundRect">
              <a:avLst/>
            </a:prstGeom>
            <a:gradFill>
              <a:gsLst>
                <a:gs pos="0">
                  <a:schemeClr val="accent1">
                    <a:alpha val="5000"/>
                    <a:lumMod val="9000"/>
                    <a:lumOff val="91000"/>
                  </a:schemeClr>
                </a:gs>
                <a:gs pos="100000">
                  <a:srgbClr val="B6114D">
                    <a:alpha val="20000"/>
                  </a:srgbClr>
                </a:gs>
              </a:gsLst>
              <a:path path="shape">
                <a:fillToRect l="50000" t="50000" r="50000" b="50000"/>
              </a:path>
            </a:gradFill>
            <a:ln>
              <a:gradFill>
                <a:gsLst>
                  <a:gs pos="0">
                    <a:srgbClr val="B6114D"/>
                  </a:gs>
                  <a:gs pos="100000">
                    <a:srgbClr val="B6114D"/>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C5E094E-C8D0-35B0-93DD-C5181A74766D}"/>
                </a:ext>
              </a:extLst>
            </p:cNvPr>
            <p:cNvSpPr txBox="1"/>
            <p:nvPr/>
          </p:nvSpPr>
          <p:spPr>
            <a:xfrm>
              <a:off x="272285" y="1344919"/>
              <a:ext cx="1834748"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Live Footage</a:t>
              </a:r>
              <a:endParaRPr lang="en-IN"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6F37666A-ADBD-B333-8C56-8DF7F2818B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414" y="1936762"/>
              <a:ext cx="1118489" cy="863153"/>
            </a:xfrm>
            <a:prstGeom prst="rect">
              <a:avLst/>
            </a:prstGeom>
            <a:ln>
              <a:noFill/>
            </a:ln>
            <a:effectLst>
              <a:softEdge rad="112500"/>
            </a:effectLst>
          </p:spPr>
        </p:pic>
      </p:grpSp>
      <p:grpSp>
        <p:nvGrpSpPr>
          <p:cNvPr id="21" name="Group 20">
            <a:extLst>
              <a:ext uri="{FF2B5EF4-FFF2-40B4-BE49-F238E27FC236}">
                <a16:creationId xmlns:a16="http://schemas.microsoft.com/office/drawing/2014/main" id="{B6E4E4EE-3EBB-4DC8-DA1E-2883C106C59D}"/>
              </a:ext>
            </a:extLst>
          </p:cNvPr>
          <p:cNvGrpSpPr/>
          <p:nvPr/>
        </p:nvGrpSpPr>
        <p:grpSpPr>
          <a:xfrm>
            <a:off x="2239762" y="2475688"/>
            <a:ext cx="3171602" cy="1790705"/>
            <a:chOff x="4711511" y="1260212"/>
            <a:chExt cx="3171602" cy="1790705"/>
          </a:xfrm>
        </p:grpSpPr>
        <p:sp>
          <p:nvSpPr>
            <p:cNvPr id="14" name="Rectangle: Rounded Corners 13">
              <a:extLst>
                <a:ext uri="{FF2B5EF4-FFF2-40B4-BE49-F238E27FC236}">
                  <a16:creationId xmlns:a16="http://schemas.microsoft.com/office/drawing/2014/main" id="{FC162ADE-89FB-45AD-CF28-30AA8CE77AB9}"/>
                </a:ext>
              </a:extLst>
            </p:cNvPr>
            <p:cNvSpPr/>
            <p:nvPr/>
          </p:nvSpPr>
          <p:spPr>
            <a:xfrm>
              <a:off x="4990995" y="1260212"/>
              <a:ext cx="2612634" cy="1790705"/>
            </a:xfrm>
            <a:prstGeom prst="roundRect">
              <a:avLst/>
            </a:prstGeom>
            <a:gradFill>
              <a:gsLst>
                <a:gs pos="0">
                  <a:schemeClr val="accent1">
                    <a:alpha val="5000"/>
                    <a:lumMod val="9000"/>
                    <a:lumOff val="91000"/>
                  </a:schemeClr>
                </a:gs>
                <a:gs pos="100000">
                  <a:srgbClr val="B6114D">
                    <a:alpha val="20000"/>
                  </a:srgbClr>
                </a:gs>
              </a:gsLst>
              <a:path path="shape">
                <a:fillToRect l="50000" t="50000" r="50000" b="50000"/>
              </a:path>
            </a:gradFill>
            <a:ln>
              <a:gradFill>
                <a:gsLst>
                  <a:gs pos="0">
                    <a:srgbClr val="B6114D"/>
                  </a:gs>
                  <a:gs pos="100000">
                    <a:srgbClr val="B6114D"/>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TextBox 55">
              <a:extLst>
                <a:ext uri="{FF2B5EF4-FFF2-40B4-BE49-F238E27FC236}">
                  <a16:creationId xmlns:a16="http://schemas.microsoft.com/office/drawing/2014/main" id="{B4E60489-77DE-F3FA-F290-744AEE74A32B}"/>
                </a:ext>
              </a:extLst>
            </p:cNvPr>
            <p:cNvSpPr txBox="1"/>
            <p:nvPr/>
          </p:nvSpPr>
          <p:spPr>
            <a:xfrm>
              <a:off x="4711511" y="2522804"/>
              <a:ext cx="3171602"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Deep Learning Model</a:t>
              </a:r>
              <a:endParaRPr lang="en-IN" dirty="0">
                <a:latin typeface="Times New Roman" panose="02020603050405020304" pitchFamily="18" charset="0"/>
                <a:cs typeface="Times New Roman" panose="02020603050405020304" pitchFamily="18" charset="0"/>
              </a:endParaRPr>
            </a:p>
          </p:txBody>
        </p:sp>
      </p:grpSp>
      <p:cxnSp>
        <p:nvCxnSpPr>
          <p:cNvPr id="41" name="Straight Arrow Connector 40">
            <a:extLst>
              <a:ext uri="{FF2B5EF4-FFF2-40B4-BE49-F238E27FC236}">
                <a16:creationId xmlns:a16="http://schemas.microsoft.com/office/drawing/2014/main" id="{7586002A-A5E8-9003-0747-2073FD66CB39}"/>
              </a:ext>
            </a:extLst>
          </p:cNvPr>
          <p:cNvCxnSpPr>
            <a:cxnSpLocks/>
            <a:stCxn id="25" idx="3"/>
            <a:endCxn id="39" idx="1"/>
          </p:cNvCxnSpPr>
          <p:nvPr/>
        </p:nvCxnSpPr>
        <p:spPr>
          <a:xfrm>
            <a:off x="8203269" y="3385833"/>
            <a:ext cx="1120905" cy="15216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B9EFEEE9-58F7-9A19-C482-CC6CCFECF071}"/>
              </a:ext>
            </a:extLst>
          </p:cNvPr>
          <p:cNvCxnSpPr>
            <a:cxnSpLocks/>
            <a:stCxn id="39" idx="1"/>
          </p:cNvCxnSpPr>
          <p:nvPr/>
        </p:nvCxnSpPr>
        <p:spPr>
          <a:xfrm flipH="1">
            <a:off x="1098572" y="4907497"/>
            <a:ext cx="8225602" cy="25021"/>
          </a:xfrm>
          <a:prstGeom prst="straightConnector1">
            <a:avLst/>
          </a:prstGeom>
          <a:ln>
            <a:tailEnd type="non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6F461B39-59A7-2FF9-F547-9ABC6D5D1B3B}"/>
              </a:ext>
            </a:extLst>
          </p:cNvPr>
          <p:cNvSpPr txBox="1"/>
          <p:nvPr/>
        </p:nvSpPr>
        <p:spPr>
          <a:xfrm>
            <a:off x="8504031" y="2379799"/>
            <a:ext cx="670560" cy="369332"/>
          </a:xfrm>
          <a:prstGeom prst="rect">
            <a:avLst/>
          </a:prstGeom>
          <a:solidFill>
            <a:schemeClr val="bg1"/>
          </a:solidFill>
        </p:spPr>
        <p:txBody>
          <a:bodyPr wrap="square" rtlCol="0">
            <a:spAutoFit/>
          </a:bodyPr>
          <a:lstStyle/>
          <a:p>
            <a:r>
              <a:rPr lang="en-US" dirty="0">
                <a:latin typeface="Times New Roman" panose="02020603050405020304" pitchFamily="18" charset="0"/>
                <a:cs typeface="Times New Roman" panose="02020603050405020304" pitchFamily="18" charset="0"/>
              </a:rPr>
              <a:t>True</a:t>
            </a:r>
            <a:endParaRPr lang="en-IN" dirty="0">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C6187E83-2A8E-5487-3C58-3E6B25903103}"/>
              </a:ext>
            </a:extLst>
          </p:cNvPr>
          <p:cNvSpPr txBox="1"/>
          <p:nvPr/>
        </p:nvSpPr>
        <p:spPr>
          <a:xfrm>
            <a:off x="8399215" y="3966166"/>
            <a:ext cx="670560" cy="369332"/>
          </a:xfrm>
          <a:prstGeom prst="rect">
            <a:avLst/>
          </a:prstGeom>
          <a:solidFill>
            <a:schemeClr val="bg1"/>
          </a:solidFill>
        </p:spPr>
        <p:txBody>
          <a:bodyPr wrap="square" rtlCol="0">
            <a:spAutoFit/>
          </a:bodyPr>
          <a:lstStyle/>
          <a:p>
            <a:r>
              <a:rPr lang="en-US" dirty="0">
                <a:latin typeface="Times New Roman" panose="02020603050405020304" pitchFamily="18" charset="0"/>
                <a:cs typeface="Times New Roman" panose="02020603050405020304" pitchFamily="18" charset="0"/>
              </a:rPr>
              <a:t>False</a:t>
            </a:r>
            <a:endParaRPr lang="en-IN" dirty="0">
              <a:latin typeface="Times New Roman" panose="02020603050405020304" pitchFamily="18" charset="0"/>
              <a:cs typeface="Times New Roman" panose="02020603050405020304" pitchFamily="18" charset="0"/>
            </a:endParaRPr>
          </a:p>
        </p:txBody>
      </p:sp>
      <p:cxnSp>
        <p:nvCxnSpPr>
          <p:cNvPr id="58" name="Straight Arrow Connector 57">
            <a:extLst>
              <a:ext uri="{FF2B5EF4-FFF2-40B4-BE49-F238E27FC236}">
                <a16:creationId xmlns:a16="http://schemas.microsoft.com/office/drawing/2014/main" id="{0C92D2CB-A411-3B9A-82F0-44DA8C288629}"/>
              </a:ext>
            </a:extLst>
          </p:cNvPr>
          <p:cNvCxnSpPr>
            <a:cxnSpLocks/>
            <a:endCxn id="9" idx="2"/>
          </p:cNvCxnSpPr>
          <p:nvPr/>
        </p:nvCxnSpPr>
        <p:spPr>
          <a:xfrm flipV="1">
            <a:off x="1098572" y="4200593"/>
            <a:ext cx="0" cy="7319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C79E110B-85AE-7726-F36A-080AE3C09606}"/>
              </a:ext>
            </a:extLst>
          </p:cNvPr>
          <p:cNvSpPr txBox="1"/>
          <p:nvPr/>
        </p:nvSpPr>
        <p:spPr>
          <a:xfrm>
            <a:off x="4613120" y="4710245"/>
            <a:ext cx="2323130" cy="369332"/>
          </a:xfrm>
          <a:prstGeom prst="rect">
            <a:avLst/>
          </a:prstGeom>
          <a:solidFill>
            <a:schemeClr val="bg1"/>
          </a:solidFill>
        </p:spPr>
        <p:txBody>
          <a:bodyPr wrap="square" rtlCol="0">
            <a:spAutoFit/>
          </a:bodyPr>
          <a:lstStyle/>
          <a:p>
            <a:r>
              <a:rPr lang="en-US" dirty="0">
                <a:latin typeface="Times New Roman" panose="02020603050405020304" pitchFamily="18" charset="0"/>
                <a:cs typeface="Times New Roman" panose="02020603050405020304" pitchFamily="18" charset="0"/>
              </a:rPr>
              <a:t>Feedback live Footage</a:t>
            </a:r>
            <a:endParaRPr lang="en-IN" dirty="0">
              <a:latin typeface="Times New Roman" panose="02020603050405020304" pitchFamily="18" charset="0"/>
              <a:cs typeface="Times New Roman" panose="02020603050405020304" pitchFamily="18" charset="0"/>
            </a:endParaRPr>
          </a:p>
        </p:txBody>
      </p:sp>
      <p:pic>
        <p:nvPicPr>
          <p:cNvPr id="65" name="Picture 64">
            <a:extLst>
              <a:ext uri="{FF2B5EF4-FFF2-40B4-BE49-F238E27FC236}">
                <a16:creationId xmlns:a16="http://schemas.microsoft.com/office/drawing/2014/main" id="{790374BF-4B94-6BB8-7811-C305AA5C3F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362594" y="2942569"/>
            <a:ext cx="1160950" cy="1160950"/>
          </a:xfrm>
          <a:prstGeom prst="rect">
            <a:avLst/>
          </a:prstGeom>
          <a:ln>
            <a:noFill/>
          </a:ln>
          <a:effectLst>
            <a:softEdge rad="112500"/>
          </a:effectLst>
        </p:spPr>
      </p:pic>
      <p:pic>
        <p:nvPicPr>
          <p:cNvPr id="3" name="Picture 2">
            <a:extLst>
              <a:ext uri="{FF2B5EF4-FFF2-40B4-BE49-F238E27FC236}">
                <a16:creationId xmlns:a16="http://schemas.microsoft.com/office/drawing/2014/main" id="{A2723851-87AC-D6C0-7670-C515B0EF3E8B}"/>
              </a:ext>
            </a:extLst>
          </p:cNvPr>
          <p:cNvPicPr>
            <a:picLocks noChangeAspect="1"/>
          </p:cNvPicPr>
          <p:nvPr/>
        </p:nvPicPr>
        <p:blipFill>
          <a:blip r:embed="rId4"/>
          <a:stretch>
            <a:fillRect/>
          </a:stretch>
        </p:blipFill>
        <p:spPr>
          <a:xfrm>
            <a:off x="2756162" y="3084835"/>
            <a:ext cx="2133915" cy="544416"/>
          </a:xfrm>
          <a:prstGeom prst="rect">
            <a:avLst/>
          </a:prstGeom>
        </p:spPr>
      </p:pic>
    </p:spTree>
    <p:extLst>
      <p:ext uri="{BB962C8B-B14F-4D97-AF65-F5344CB8AC3E}">
        <p14:creationId xmlns:p14="http://schemas.microsoft.com/office/powerpoint/2010/main" val="21236271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B431A-28AB-DCF1-9F25-58808FC916A9}"/>
              </a:ext>
            </a:extLst>
          </p:cNvPr>
          <p:cNvSpPr>
            <a:spLocks noGrp="1"/>
          </p:cNvSpPr>
          <p:nvPr>
            <p:ph type="title"/>
          </p:nvPr>
        </p:nvSpPr>
        <p:spPr>
          <a:xfrm>
            <a:off x="4966381" y="822699"/>
            <a:ext cx="2524076" cy="456628"/>
          </a:xfrm>
        </p:spPr>
        <p:txBody>
          <a:bodyPr>
            <a:noAutofit/>
          </a:bodyPr>
          <a:lstStyle/>
          <a:p>
            <a:r>
              <a:rPr lang="en-US" sz="4000" b="1" i="1" u="sng" dirty="0">
                <a:solidFill>
                  <a:srgbClr val="B6114D"/>
                </a:solidFill>
                <a:latin typeface="Times New Roman" panose="02020603050405020304" pitchFamily="18" charset="0"/>
                <a:cs typeface="Times New Roman" panose="02020603050405020304" pitchFamily="18" charset="0"/>
              </a:rPr>
              <a:t>Algorithm</a:t>
            </a:r>
            <a:endParaRPr lang="en-IN" sz="4000" b="1" i="1" u="sng" dirty="0">
              <a:solidFill>
                <a:srgbClr val="B6114D"/>
              </a:solidFill>
              <a:latin typeface="Times New Roman" panose="02020603050405020304" pitchFamily="18" charset="0"/>
              <a:cs typeface="Times New Roman" panose="02020603050405020304" pitchFamily="18" charset="0"/>
            </a:endParaRPr>
          </a:p>
        </p:txBody>
      </p:sp>
      <p:cxnSp>
        <p:nvCxnSpPr>
          <p:cNvPr id="22" name="Straight Arrow Connector 21">
            <a:extLst>
              <a:ext uri="{FF2B5EF4-FFF2-40B4-BE49-F238E27FC236}">
                <a16:creationId xmlns:a16="http://schemas.microsoft.com/office/drawing/2014/main" id="{0CB4A40D-20C9-CBE7-9A3B-9904FC995317}"/>
              </a:ext>
            </a:extLst>
          </p:cNvPr>
          <p:cNvCxnSpPr>
            <a:cxnSpLocks/>
            <a:stCxn id="9" idx="3"/>
            <a:endCxn id="14" idx="1"/>
          </p:cNvCxnSpPr>
          <p:nvPr/>
        </p:nvCxnSpPr>
        <p:spPr>
          <a:xfrm>
            <a:off x="1955339" y="3343045"/>
            <a:ext cx="563907" cy="279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9" name="Group 28">
            <a:extLst>
              <a:ext uri="{FF2B5EF4-FFF2-40B4-BE49-F238E27FC236}">
                <a16:creationId xmlns:a16="http://schemas.microsoft.com/office/drawing/2014/main" id="{ACA02E0A-EA34-ECBF-62AF-A0371C45D132}"/>
              </a:ext>
            </a:extLst>
          </p:cNvPr>
          <p:cNvGrpSpPr/>
          <p:nvPr/>
        </p:nvGrpSpPr>
        <p:grpSpPr>
          <a:xfrm>
            <a:off x="5767922" y="2481761"/>
            <a:ext cx="2435347" cy="1808143"/>
            <a:chOff x="9098497" y="1276095"/>
            <a:chExt cx="2435347" cy="1808143"/>
          </a:xfrm>
        </p:grpSpPr>
        <p:sp>
          <p:nvSpPr>
            <p:cNvPr id="25" name="Rectangle: Rounded Corners 24">
              <a:extLst>
                <a:ext uri="{FF2B5EF4-FFF2-40B4-BE49-F238E27FC236}">
                  <a16:creationId xmlns:a16="http://schemas.microsoft.com/office/drawing/2014/main" id="{CFB5F478-FD11-EC81-EA81-128C5A7303BA}"/>
                </a:ext>
              </a:extLst>
            </p:cNvPr>
            <p:cNvSpPr/>
            <p:nvPr/>
          </p:nvSpPr>
          <p:spPr>
            <a:xfrm>
              <a:off x="9098497" y="1276095"/>
              <a:ext cx="2435347" cy="1808143"/>
            </a:xfrm>
            <a:prstGeom prst="roundRect">
              <a:avLst/>
            </a:prstGeom>
            <a:gradFill>
              <a:gsLst>
                <a:gs pos="0">
                  <a:schemeClr val="accent1">
                    <a:alpha val="5000"/>
                    <a:lumMod val="9000"/>
                    <a:lumOff val="91000"/>
                  </a:schemeClr>
                </a:gs>
                <a:gs pos="100000">
                  <a:srgbClr val="B6114D">
                    <a:alpha val="20000"/>
                  </a:srgbClr>
                </a:gs>
              </a:gsLst>
              <a:path path="shape">
                <a:fillToRect l="50000" t="50000" r="50000" b="50000"/>
              </a:path>
            </a:gradFill>
            <a:ln>
              <a:gradFill>
                <a:gsLst>
                  <a:gs pos="0">
                    <a:srgbClr val="B6114D"/>
                  </a:gs>
                  <a:gs pos="100000">
                    <a:srgbClr val="B6114D"/>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TextBox 27">
              <a:extLst>
                <a:ext uri="{FF2B5EF4-FFF2-40B4-BE49-F238E27FC236}">
                  <a16:creationId xmlns:a16="http://schemas.microsoft.com/office/drawing/2014/main" id="{50964B1D-D6A0-1AFA-821B-C02B5DE1E96A}"/>
                </a:ext>
              </a:extLst>
            </p:cNvPr>
            <p:cNvSpPr txBox="1"/>
            <p:nvPr/>
          </p:nvSpPr>
          <p:spPr>
            <a:xfrm>
              <a:off x="9300573" y="1398073"/>
              <a:ext cx="2013528"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Detect Anomaly  </a:t>
              </a:r>
              <a:endParaRPr lang="en-IN" dirty="0">
                <a:latin typeface="Times New Roman" panose="02020603050405020304" pitchFamily="18" charset="0"/>
                <a:cs typeface="Times New Roman" panose="02020603050405020304" pitchFamily="18" charset="0"/>
              </a:endParaRPr>
            </a:p>
          </p:txBody>
        </p:sp>
      </p:grpSp>
      <p:cxnSp>
        <p:nvCxnSpPr>
          <p:cNvPr id="33" name="Straight Arrow Connector 32">
            <a:extLst>
              <a:ext uri="{FF2B5EF4-FFF2-40B4-BE49-F238E27FC236}">
                <a16:creationId xmlns:a16="http://schemas.microsoft.com/office/drawing/2014/main" id="{D9630202-EDE1-31F6-7F26-301435FEA88A}"/>
              </a:ext>
            </a:extLst>
          </p:cNvPr>
          <p:cNvCxnSpPr>
            <a:cxnSpLocks/>
            <a:stCxn id="14" idx="3"/>
            <a:endCxn id="25" idx="1"/>
          </p:cNvCxnSpPr>
          <p:nvPr/>
        </p:nvCxnSpPr>
        <p:spPr>
          <a:xfrm>
            <a:off x="5131880" y="3371041"/>
            <a:ext cx="636042" cy="147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5" name="Group 34">
            <a:extLst>
              <a:ext uri="{FF2B5EF4-FFF2-40B4-BE49-F238E27FC236}">
                <a16:creationId xmlns:a16="http://schemas.microsoft.com/office/drawing/2014/main" id="{4BA8CC45-D520-5B9B-B870-F61B4DC35AD9}"/>
              </a:ext>
            </a:extLst>
          </p:cNvPr>
          <p:cNvGrpSpPr/>
          <p:nvPr/>
        </p:nvGrpSpPr>
        <p:grpSpPr>
          <a:xfrm>
            <a:off x="9324175" y="1415510"/>
            <a:ext cx="2435347" cy="1069988"/>
            <a:chOff x="9098498" y="1266051"/>
            <a:chExt cx="2435347" cy="1808144"/>
          </a:xfrm>
        </p:grpSpPr>
        <p:sp>
          <p:nvSpPr>
            <p:cNvPr id="36" name="Rectangle: Rounded Corners 35">
              <a:extLst>
                <a:ext uri="{FF2B5EF4-FFF2-40B4-BE49-F238E27FC236}">
                  <a16:creationId xmlns:a16="http://schemas.microsoft.com/office/drawing/2014/main" id="{2C8E373B-6CE4-07B8-286B-45D871438BFF}"/>
                </a:ext>
              </a:extLst>
            </p:cNvPr>
            <p:cNvSpPr/>
            <p:nvPr/>
          </p:nvSpPr>
          <p:spPr>
            <a:xfrm>
              <a:off x="9098498" y="1266051"/>
              <a:ext cx="2435347" cy="1808144"/>
            </a:xfrm>
            <a:prstGeom prst="roundRect">
              <a:avLst/>
            </a:prstGeom>
            <a:gradFill>
              <a:gsLst>
                <a:gs pos="0">
                  <a:schemeClr val="accent1">
                    <a:alpha val="5000"/>
                    <a:lumMod val="9000"/>
                    <a:lumOff val="91000"/>
                  </a:schemeClr>
                </a:gs>
                <a:gs pos="100000">
                  <a:srgbClr val="B6114D">
                    <a:alpha val="20000"/>
                  </a:srgbClr>
                </a:gs>
              </a:gsLst>
              <a:path path="shape">
                <a:fillToRect l="50000" t="50000" r="50000" b="50000"/>
              </a:path>
            </a:gradFill>
            <a:ln>
              <a:gradFill>
                <a:gsLst>
                  <a:gs pos="0">
                    <a:srgbClr val="B6114D"/>
                  </a:gs>
                  <a:gs pos="100000">
                    <a:srgbClr val="B6114D"/>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CC25E60F-6E15-1062-46F2-B7D72362221B}"/>
                </a:ext>
              </a:extLst>
            </p:cNvPr>
            <p:cNvSpPr txBox="1"/>
            <p:nvPr/>
          </p:nvSpPr>
          <p:spPr>
            <a:xfrm>
              <a:off x="9151225" y="1780045"/>
              <a:ext cx="2329893" cy="78015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Hover and Spray </a:t>
              </a:r>
              <a:endParaRPr lang="en-IN" sz="2400" dirty="0">
                <a:latin typeface="Times New Roman" panose="02020603050405020304" pitchFamily="18"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3826E07C-7822-2D41-8D6F-08C1B4033A51}"/>
              </a:ext>
            </a:extLst>
          </p:cNvPr>
          <p:cNvGrpSpPr/>
          <p:nvPr/>
        </p:nvGrpSpPr>
        <p:grpSpPr>
          <a:xfrm>
            <a:off x="9324174" y="4372503"/>
            <a:ext cx="2435347" cy="1069988"/>
            <a:chOff x="9098498" y="1266050"/>
            <a:chExt cx="2435347" cy="1808143"/>
          </a:xfrm>
        </p:grpSpPr>
        <p:sp>
          <p:nvSpPr>
            <p:cNvPr id="39" name="Rectangle: Rounded Corners 38">
              <a:extLst>
                <a:ext uri="{FF2B5EF4-FFF2-40B4-BE49-F238E27FC236}">
                  <a16:creationId xmlns:a16="http://schemas.microsoft.com/office/drawing/2014/main" id="{8E6FF315-48F6-C16E-8BE7-388D6F6418E4}"/>
                </a:ext>
              </a:extLst>
            </p:cNvPr>
            <p:cNvSpPr/>
            <p:nvPr/>
          </p:nvSpPr>
          <p:spPr>
            <a:xfrm>
              <a:off x="9098498" y="1266050"/>
              <a:ext cx="2435347" cy="1808143"/>
            </a:xfrm>
            <a:prstGeom prst="roundRect">
              <a:avLst/>
            </a:prstGeom>
            <a:gradFill>
              <a:gsLst>
                <a:gs pos="0">
                  <a:schemeClr val="accent1">
                    <a:alpha val="5000"/>
                    <a:lumMod val="9000"/>
                    <a:lumOff val="91000"/>
                  </a:schemeClr>
                </a:gs>
                <a:gs pos="100000">
                  <a:srgbClr val="B6114D">
                    <a:alpha val="20000"/>
                  </a:srgbClr>
                </a:gs>
              </a:gsLst>
              <a:path path="shape">
                <a:fillToRect l="50000" t="50000" r="50000" b="50000"/>
              </a:path>
            </a:gradFill>
            <a:ln>
              <a:gradFill>
                <a:gsLst>
                  <a:gs pos="0">
                    <a:srgbClr val="B6114D"/>
                  </a:gs>
                  <a:gs pos="100000">
                    <a:srgbClr val="B6114D"/>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TextBox 39">
              <a:extLst>
                <a:ext uri="{FF2B5EF4-FFF2-40B4-BE49-F238E27FC236}">
                  <a16:creationId xmlns:a16="http://schemas.microsoft.com/office/drawing/2014/main" id="{DA6E4EA5-E73A-2320-8C64-8284618C9459}"/>
                </a:ext>
              </a:extLst>
            </p:cNvPr>
            <p:cNvSpPr txBox="1"/>
            <p:nvPr/>
          </p:nvSpPr>
          <p:spPr>
            <a:xfrm>
              <a:off x="9309407" y="1339123"/>
              <a:ext cx="2013528" cy="830996"/>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Continue Mission Plan</a:t>
              </a:r>
              <a:endParaRPr lang="en-IN" sz="2400" dirty="0">
                <a:latin typeface="Times New Roman" panose="02020603050405020304" pitchFamily="18" charset="0"/>
                <a:cs typeface="Times New Roman" panose="02020603050405020304" pitchFamily="18" charset="0"/>
              </a:endParaRPr>
            </a:p>
          </p:txBody>
        </p:sp>
      </p:grpSp>
      <p:cxnSp>
        <p:nvCxnSpPr>
          <p:cNvPr id="42" name="Straight Arrow Connector 41">
            <a:extLst>
              <a:ext uri="{FF2B5EF4-FFF2-40B4-BE49-F238E27FC236}">
                <a16:creationId xmlns:a16="http://schemas.microsoft.com/office/drawing/2014/main" id="{19D54E00-DE7E-40F1-0C52-DF8EFAA8B635}"/>
              </a:ext>
            </a:extLst>
          </p:cNvPr>
          <p:cNvCxnSpPr>
            <a:cxnSpLocks/>
            <a:stCxn id="25" idx="3"/>
            <a:endCxn id="36" idx="1"/>
          </p:cNvCxnSpPr>
          <p:nvPr/>
        </p:nvCxnSpPr>
        <p:spPr>
          <a:xfrm flipV="1">
            <a:off x="8203269" y="1950504"/>
            <a:ext cx="1120906" cy="14353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3" name="Group 22">
            <a:extLst>
              <a:ext uri="{FF2B5EF4-FFF2-40B4-BE49-F238E27FC236}">
                <a16:creationId xmlns:a16="http://schemas.microsoft.com/office/drawing/2014/main" id="{55C5D501-4EED-8EA0-E854-60628C250DBF}"/>
              </a:ext>
            </a:extLst>
          </p:cNvPr>
          <p:cNvGrpSpPr/>
          <p:nvPr/>
        </p:nvGrpSpPr>
        <p:grpSpPr>
          <a:xfrm>
            <a:off x="241805" y="2485497"/>
            <a:ext cx="1834748" cy="1715096"/>
            <a:chOff x="272285" y="1284384"/>
            <a:chExt cx="1834748" cy="1715096"/>
          </a:xfrm>
        </p:grpSpPr>
        <p:sp>
          <p:nvSpPr>
            <p:cNvPr id="9" name="Rectangle: Rounded Corners 8">
              <a:extLst>
                <a:ext uri="{FF2B5EF4-FFF2-40B4-BE49-F238E27FC236}">
                  <a16:creationId xmlns:a16="http://schemas.microsoft.com/office/drawing/2014/main" id="{C3A718E1-6B43-38BA-6D64-91469C34E949}"/>
                </a:ext>
              </a:extLst>
            </p:cNvPr>
            <p:cNvSpPr/>
            <p:nvPr/>
          </p:nvSpPr>
          <p:spPr>
            <a:xfrm>
              <a:off x="272285" y="1284384"/>
              <a:ext cx="1713534" cy="1715096"/>
            </a:xfrm>
            <a:prstGeom prst="roundRect">
              <a:avLst/>
            </a:prstGeom>
            <a:gradFill>
              <a:gsLst>
                <a:gs pos="0">
                  <a:schemeClr val="accent1">
                    <a:alpha val="5000"/>
                    <a:lumMod val="9000"/>
                    <a:lumOff val="91000"/>
                  </a:schemeClr>
                </a:gs>
                <a:gs pos="100000">
                  <a:srgbClr val="B6114D">
                    <a:alpha val="20000"/>
                  </a:srgbClr>
                </a:gs>
              </a:gsLst>
              <a:path path="shape">
                <a:fillToRect l="50000" t="50000" r="50000" b="50000"/>
              </a:path>
            </a:gradFill>
            <a:ln>
              <a:gradFill>
                <a:gsLst>
                  <a:gs pos="0">
                    <a:srgbClr val="B6114D"/>
                  </a:gs>
                  <a:gs pos="100000">
                    <a:srgbClr val="B6114D"/>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C5E094E-C8D0-35B0-93DD-C5181A74766D}"/>
                </a:ext>
              </a:extLst>
            </p:cNvPr>
            <p:cNvSpPr txBox="1"/>
            <p:nvPr/>
          </p:nvSpPr>
          <p:spPr>
            <a:xfrm>
              <a:off x="272285" y="1344919"/>
              <a:ext cx="1834748"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Live Footage</a:t>
              </a:r>
              <a:endParaRPr lang="en-IN"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6F37666A-ADBD-B333-8C56-8DF7F2818B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414" y="1936762"/>
              <a:ext cx="1118489" cy="863153"/>
            </a:xfrm>
            <a:prstGeom prst="rect">
              <a:avLst/>
            </a:prstGeom>
            <a:ln>
              <a:noFill/>
            </a:ln>
            <a:effectLst>
              <a:softEdge rad="112500"/>
            </a:effectLst>
          </p:spPr>
        </p:pic>
      </p:grpSp>
      <p:grpSp>
        <p:nvGrpSpPr>
          <p:cNvPr id="21" name="Group 20">
            <a:extLst>
              <a:ext uri="{FF2B5EF4-FFF2-40B4-BE49-F238E27FC236}">
                <a16:creationId xmlns:a16="http://schemas.microsoft.com/office/drawing/2014/main" id="{B6E4E4EE-3EBB-4DC8-DA1E-2883C106C59D}"/>
              </a:ext>
            </a:extLst>
          </p:cNvPr>
          <p:cNvGrpSpPr/>
          <p:nvPr/>
        </p:nvGrpSpPr>
        <p:grpSpPr>
          <a:xfrm>
            <a:off x="2239762" y="2475688"/>
            <a:ext cx="3171602" cy="1790705"/>
            <a:chOff x="4711511" y="1260212"/>
            <a:chExt cx="3171602" cy="1790705"/>
          </a:xfrm>
        </p:grpSpPr>
        <p:sp>
          <p:nvSpPr>
            <p:cNvPr id="14" name="Rectangle: Rounded Corners 13">
              <a:extLst>
                <a:ext uri="{FF2B5EF4-FFF2-40B4-BE49-F238E27FC236}">
                  <a16:creationId xmlns:a16="http://schemas.microsoft.com/office/drawing/2014/main" id="{FC162ADE-89FB-45AD-CF28-30AA8CE77AB9}"/>
                </a:ext>
              </a:extLst>
            </p:cNvPr>
            <p:cNvSpPr/>
            <p:nvPr/>
          </p:nvSpPr>
          <p:spPr>
            <a:xfrm>
              <a:off x="4990995" y="1260212"/>
              <a:ext cx="2612634" cy="1790705"/>
            </a:xfrm>
            <a:prstGeom prst="roundRect">
              <a:avLst/>
            </a:prstGeom>
            <a:gradFill>
              <a:gsLst>
                <a:gs pos="0">
                  <a:schemeClr val="accent1">
                    <a:alpha val="5000"/>
                    <a:lumMod val="9000"/>
                    <a:lumOff val="91000"/>
                  </a:schemeClr>
                </a:gs>
                <a:gs pos="100000">
                  <a:srgbClr val="B6114D">
                    <a:alpha val="20000"/>
                  </a:srgbClr>
                </a:gs>
              </a:gsLst>
              <a:path path="shape">
                <a:fillToRect l="50000" t="50000" r="50000" b="50000"/>
              </a:path>
            </a:gradFill>
            <a:ln>
              <a:gradFill>
                <a:gsLst>
                  <a:gs pos="0">
                    <a:srgbClr val="B6114D"/>
                  </a:gs>
                  <a:gs pos="100000">
                    <a:srgbClr val="B6114D"/>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TextBox 55">
              <a:extLst>
                <a:ext uri="{FF2B5EF4-FFF2-40B4-BE49-F238E27FC236}">
                  <a16:creationId xmlns:a16="http://schemas.microsoft.com/office/drawing/2014/main" id="{B4E60489-77DE-F3FA-F290-744AEE74A32B}"/>
                </a:ext>
              </a:extLst>
            </p:cNvPr>
            <p:cNvSpPr txBox="1"/>
            <p:nvPr/>
          </p:nvSpPr>
          <p:spPr>
            <a:xfrm>
              <a:off x="4711511" y="2522804"/>
              <a:ext cx="3171602"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Deep Learning Model</a:t>
              </a:r>
              <a:endParaRPr lang="en-IN" dirty="0">
                <a:latin typeface="Times New Roman" panose="02020603050405020304" pitchFamily="18" charset="0"/>
                <a:cs typeface="Times New Roman" panose="02020603050405020304" pitchFamily="18" charset="0"/>
              </a:endParaRPr>
            </a:p>
          </p:txBody>
        </p:sp>
      </p:grpSp>
      <p:cxnSp>
        <p:nvCxnSpPr>
          <p:cNvPr id="41" name="Straight Arrow Connector 40">
            <a:extLst>
              <a:ext uri="{FF2B5EF4-FFF2-40B4-BE49-F238E27FC236}">
                <a16:creationId xmlns:a16="http://schemas.microsoft.com/office/drawing/2014/main" id="{7586002A-A5E8-9003-0747-2073FD66CB39}"/>
              </a:ext>
            </a:extLst>
          </p:cNvPr>
          <p:cNvCxnSpPr>
            <a:cxnSpLocks/>
            <a:stCxn id="25" idx="3"/>
            <a:endCxn id="39" idx="1"/>
          </p:cNvCxnSpPr>
          <p:nvPr/>
        </p:nvCxnSpPr>
        <p:spPr>
          <a:xfrm>
            <a:off x="8203269" y="3385833"/>
            <a:ext cx="1120905" cy="15216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B9EFEEE9-58F7-9A19-C482-CC6CCFECF071}"/>
              </a:ext>
            </a:extLst>
          </p:cNvPr>
          <p:cNvCxnSpPr>
            <a:cxnSpLocks/>
            <a:stCxn id="39" idx="1"/>
          </p:cNvCxnSpPr>
          <p:nvPr/>
        </p:nvCxnSpPr>
        <p:spPr>
          <a:xfrm flipH="1">
            <a:off x="1098572" y="4907497"/>
            <a:ext cx="8225602" cy="25021"/>
          </a:xfrm>
          <a:prstGeom prst="straightConnector1">
            <a:avLst/>
          </a:prstGeom>
          <a:ln>
            <a:tailEnd type="non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6F461B39-59A7-2FF9-F547-9ABC6D5D1B3B}"/>
              </a:ext>
            </a:extLst>
          </p:cNvPr>
          <p:cNvSpPr txBox="1"/>
          <p:nvPr/>
        </p:nvSpPr>
        <p:spPr>
          <a:xfrm>
            <a:off x="8504031" y="2379799"/>
            <a:ext cx="670560" cy="369332"/>
          </a:xfrm>
          <a:prstGeom prst="rect">
            <a:avLst/>
          </a:prstGeom>
          <a:solidFill>
            <a:schemeClr val="bg1"/>
          </a:solidFill>
        </p:spPr>
        <p:txBody>
          <a:bodyPr wrap="square" rtlCol="0">
            <a:spAutoFit/>
          </a:bodyPr>
          <a:lstStyle/>
          <a:p>
            <a:r>
              <a:rPr lang="en-US" dirty="0">
                <a:latin typeface="Times New Roman" panose="02020603050405020304" pitchFamily="18" charset="0"/>
                <a:cs typeface="Times New Roman" panose="02020603050405020304" pitchFamily="18" charset="0"/>
              </a:rPr>
              <a:t>True</a:t>
            </a:r>
            <a:endParaRPr lang="en-IN" dirty="0">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C6187E83-2A8E-5487-3C58-3E6B25903103}"/>
              </a:ext>
            </a:extLst>
          </p:cNvPr>
          <p:cNvSpPr txBox="1"/>
          <p:nvPr/>
        </p:nvSpPr>
        <p:spPr>
          <a:xfrm>
            <a:off x="8399215" y="3966166"/>
            <a:ext cx="670560" cy="369332"/>
          </a:xfrm>
          <a:prstGeom prst="rect">
            <a:avLst/>
          </a:prstGeom>
          <a:solidFill>
            <a:schemeClr val="bg1"/>
          </a:solidFill>
        </p:spPr>
        <p:txBody>
          <a:bodyPr wrap="square" rtlCol="0">
            <a:spAutoFit/>
          </a:bodyPr>
          <a:lstStyle/>
          <a:p>
            <a:r>
              <a:rPr lang="en-US" dirty="0">
                <a:latin typeface="Times New Roman" panose="02020603050405020304" pitchFamily="18" charset="0"/>
                <a:cs typeface="Times New Roman" panose="02020603050405020304" pitchFamily="18" charset="0"/>
              </a:rPr>
              <a:t>False</a:t>
            </a:r>
            <a:endParaRPr lang="en-IN" dirty="0">
              <a:latin typeface="Times New Roman" panose="02020603050405020304" pitchFamily="18" charset="0"/>
              <a:cs typeface="Times New Roman" panose="02020603050405020304" pitchFamily="18" charset="0"/>
            </a:endParaRPr>
          </a:p>
        </p:txBody>
      </p:sp>
      <p:cxnSp>
        <p:nvCxnSpPr>
          <p:cNvPr id="58" name="Straight Arrow Connector 57">
            <a:extLst>
              <a:ext uri="{FF2B5EF4-FFF2-40B4-BE49-F238E27FC236}">
                <a16:creationId xmlns:a16="http://schemas.microsoft.com/office/drawing/2014/main" id="{0C92D2CB-A411-3B9A-82F0-44DA8C288629}"/>
              </a:ext>
            </a:extLst>
          </p:cNvPr>
          <p:cNvCxnSpPr>
            <a:cxnSpLocks/>
            <a:endCxn id="9" idx="2"/>
          </p:cNvCxnSpPr>
          <p:nvPr/>
        </p:nvCxnSpPr>
        <p:spPr>
          <a:xfrm flipV="1">
            <a:off x="1098572" y="4200593"/>
            <a:ext cx="0" cy="7319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C79E110B-85AE-7726-F36A-080AE3C09606}"/>
              </a:ext>
            </a:extLst>
          </p:cNvPr>
          <p:cNvSpPr txBox="1"/>
          <p:nvPr/>
        </p:nvSpPr>
        <p:spPr>
          <a:xfrm>
            <a:off x="4613120" y="4710245"/>
            <a:ext cx="2323130" cy="369332"/>
          </a:xfrm>
          <a:prstGeom prst="rect">
            <a:avLst/>
          </a:prstGeom>
          <a:solidFill>
            <a:schemeClr val="bg1"/>
          </a:solidFill>
        </p:spPr>
        <p:txBody>
          <a:bodyPr wrap="square" rtlCol="0">
            <a:spAutoFit/>
          </a:bodyPr>
          <a:lstStyle/>
          <a:p>
            <a:r>
              <a:rPr lang="en-US" dirty="0">
                <a:latin typeface="Times New Roman" panose="02020603050405020304" pitchFamily="18" charset="0"/>
                <a:cs typeface="Times New Roman" panose="02020603050405020304" pitchFamily="18" charset="0"/>
              </a:rPr>
              <a:t>Feedback live Footage</a:t>
            </a:r>
            <a:endParaRPr lang="en-IN" dirty="0">
              <a:latin typeface="Times New Roman" panose="02020603050405020304" pitchFamily="18" charset="0"/>
              <a:cs typeface="Times New Roman" panose="02020603050405020304" pitchFamily="18" charset="0"/>
            </a:endParaRPr>
          </a:p>
        </p:txBody>
      </p:sp>
      <p:pic>
        <p:nvPicPr>
          <p:cNvPr id="65" name="Picture 64">
            <a:extLst>
              <a:ext uri="{FF2B5EF4-FFF2-40B4-BE49-F238E27FC236}">
                <a16:creationId xmlns:a16="http://schemas.microsoft.com/office/drawing/2014/main" id="{790374BF-4B94-6BB8-7811-C305AA5C3F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362594" y="2942569"/>
            <a:ext cx="1160950" cy="1160950"/>
          </a:xfrm>
          <a:prstGeom prst="rect">
            <a:avLst/>
          </a:prstGeom>
          <a:ln>
            <a:noFill/>
          </a:ln>
          <a:effectLst>
            <a:softEdge rad="112500"/>
          </a:effectLst>
        </p:spPr>
      </p:pic>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81A0F131-19C6-216B-24E3-833517C9C1EC}"/>
                  </a:ext>
                </a:extLst>
              </p:cNvPr>
              <p:cNvGraphicFramePr>
                <a:graphicFrameLocks noChangeAspect="1"/>
              </p:cNvGraphicFramePr>
              <p:nvPr>
                <p:extLst>
                  <p:ext uri="{D42A27DB-BD31-4B8C-83A1-F6EECF244321}">
                    <p14:modId xmlns:p14="http://schemas.microsoft.com/office/powerpoint/2010/main" val="3242288467"/>
                  </p:ext>
                </p:extLst>
              </p:nvPr>
            </p:nvGraphicFramePr>
            <p:xfrm>
              <a:off x="2814825" y="2710185"/>
              <a:ext cx="1968732" cy="1107410"/>
            </p:xfrm>
            <a:graphic>
              <a:graphicData uri="http://schemas.microsoft.com/office/powerpoint/2016/slidezoom">
                <pslz:sldZm>
                  <pslz:sldZmObj sldId="915" cId="1650918932">
                    <pslz:zmPr id="{AB7239B0-56EA-4BFB-BD50-3B7E60721FD9}" transitionDur="750" showBg="0">
                      <p166:blipFill xmlns:p166="http://schemas.microsoft.com/office/powerpoint/2016/6/main">
                        <a:blip r:embed="rId4"/>
                        <a:stretch>
                          <a:fillRect/>
                        </a:stretch>
                      </p166:blipFill>
                      <p166:spPr xmlns:p166="http://schemas.microsoft.com/office/powerpoint/2016/6/main">
                        <a:xfrm>
                          <a:off x="0" y="0"/>
                          <a:ext cx="1968732" cy="1107410"/>
                        </a:xfrm>
                        <a:prstGeom prst="rect">
                          <a:avLst/>
                        </a:prstGeom>
                      </p166:spPr>
                    </pslz:zmPr>
                  </pslz:sldZmObj>
                </pslz:sldZm>
              </a:graphicData>
            </a:graphic>
          </p:graphicFrame>
        </mc:Choice>
        <mc:Fallback xmlns="">
          <p:pic>
            <p:nvPicPr>
              <p:cNvPr id="4" name="Slide Zoom 3">
                <a:hlinkClick r:id="rId5" action="ppaction://hlinksldjump"/>
                <a:extLst>
                  <a:ext uri="{FF2B5EF4-FFF2-40B4-BE49-F238E27FC236}">
                    <a16:creationId xmlns:a16="http://schemas.microsoft.com/office/drawing/2014/main" id="{81A0F131-19C6-216B-24E3-833517C9C1EC}"/>
                  </a:ext>
                </a:extLst>
              </p:cNvPr>
              <p:cNvPicPr>
                <a:picLocks noGrp="1" noRot="1" noChangeAspect="1" noMove="1" noResize="1" noEditPoints="1" noAdjustHandles="1" noChangeArrowheads="1" noChangeShapeType="1"/>
              </p:cNvPicPr>
              <p:nvPr/>
            </p:nvPicPr>
            <p:blipFill>
              <a:blip r:embed="rId6"/>
              <a:stretch>
                <a:fillRect/>
              </a:stretch>
            </p:blipFill>
            <p:spPr>
              <a:xfrm>
                <a:off x="2814825" y="2710185"/>
                <a:ext cx="1968732" cy="1107410"/>
              </a:xfrm>
              <a:prstGeom prst="rect">
                <a:avLst/>
              </a:prstGeom>
            </p:spPr>
          </p:pic>
        </mc:Fallback>
      </mc:AlternateContent>
    </p:spTree>
    <p:extLst>
      <p:ext uri="{BB962C8B-B14F-4D97-AF65-F5344CB8AC3E}">
        <p14:creationId xmlns:p14="http://schemas.microsoft.com/office/powerpoint/2010/main" val="21236271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CB434-5919-2D86-7CD6-82819FE9C3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8AE0CC-865D-9224-670C-C79069782DF2}"/>
              </a:ext>
            </a:extLst>
          </p:cNvPr>
          <p:cNvSpPr>
            <a:spLocks noGrp="1"/>
          </p:cNvSpPr>
          <p:nvPr>
            <p:ph type="title"/>
          </p:nvPr>
        </p:nvSpPr>
        <p:spPr>
          <a:xfrm>
            <a:off x="838200" y="365128"/>
            <a:ext cx="10515600" cy="592816"/>
          </a:xfrm>
        </p:spPr>
        <p:txBody>
          <a:bodyPr>
            <a:normAutofit/>
          </a:bodyPr>
          <a:lstStyle/>
          <a:p>
            <a:r>
              <a:rPr lang="en-US" sz="3600" b="1" dirty="0">
                <a:solidFill>
                  <a:srgbClr val="CC0066"/>
                </a:solidFill>
                <a:latin typeface="Times New Roman" panose="02020603050405020304" pitchFamily="18" charset="0"/>
                <a:cs typeface="Times New Roman" panose="02020603050405020304" pitchFamily="18" charset="0"/>
              </a:rPr>
              <a:t>CNN –Proposed Architecture (Drawn using tool).</a:t>
            </a:r>
          </a:p>
        </p:txBody>
      </p:sp>
      <p:pic>
        <p:nvPicPr>
          <p:cNvPr id="5" name="Picture 4">
            <a:extLst>
              <a:ext uri="{FF2B5EF4-FFF2-40B4-BE49-F238E27FC236}">
                <a16:creationId xmlns:a16="http://schemas.microsoft.com/office/drawing/2014/main" id="{40521F75-3232-08E2-93E1-022D3E778F5C}"/>
              </a:ext>
            </a:extLst>
          </p:cNvPr>
          <p:cNvPicPr>
            <a:picLocks noChangeAspect="1"/>
          </p:cNvPicPr>
          <p:nvPr/>
        </p:nvPicPr>
        <p:blipFill>
          <a:blip r:embed="rId2"/>
          <a:stretch>
            <a:fillRect/>
          </a:stretch>
        </p:blipFill>
        <p:spPr>
          <a:xfrm>
            <a:off x="187254" y="1754282"/>
            <a:ext cx="11817492" cy="3014941"/>
          </a:xfrm>
          <a:prstGeom prst="rect">
            <a:avLst/>
          </a:prstGeom>
        </p:spPr>
      </p:pic>
    </p:spTree>
    <p:extLst>
      <p:ext uri="{BB962C8B-B14F-4D97-AF65-F5344CB8AC3E}">
        <p14:creationId xmlns:p14="http://schemas.microsoft.com/office/powerpoint/2010/main" val="30017523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0A6C73A-AC36-B7A2-E8C0-AF8177B5AD2D}"/>
              </a:ext>
            </a:extLst>
          </p:cNvPr>
          <p:cNvSpPr>
            <a:spLocks noGrp="1"/>
          </p:cNvSpPr>
          <p:nvPr>
            <p:ph type="title"/>
          </p:nvPr>
        </p:nvSpPr>
        <p:spPr>
          <a:xfrm>
            <a:off x="3038186" y="600759"/>
            <a:ext cx="6115627" cy="669016"/>
          </a:xfrm>
        </p:spPr>
        <p:txBody>
          <a:bodyPr>
            <a:normAutofit fontScale="90000"/>
          </a:bodyPr>
          <a:lstStyle/>
          <a:p>
            <a:pPr algn="ctr"/>
            <a:r>
              <a:rPr lang="en-US" sz="4000" b="1" u="sng" dirty="0">
                <a:solidFill>
                  <a:srgbClr val="CC0066"/>
                </a:solidFill>
                <a:latin typeface="Times New Roman" panose="02020603050405020304" pitchFamily="18" charset="0"/>
                <a:cs typeface="Times New Roman" panose="02020603050405020304" pitchFamily="18" charset="0"/>
              </a:rPr>
              <a:t>Overall Architecture Diagram </a:t>
            </a:r>
          </a:p>
        </p:txBody>
      </p:sp>
      <p:grpSp>
        <p:nvGrpSpPr>
          <p:cNvPr id="12" name="Group 11">
            <a:extLst>
              <a:ext uri="{FF2B5EF4-FFF2-40B4-BE49-F238E27FC236}">
                <a16:creationId xmlns:a16="http://schemas.microsoft.com/office/drawing/2014/main" id="{375B0966-1060-89E0-31DD-05DFC1B6FD5B}"/>
              </a:ext>
            </a:extLst>
          </p:cNvPr>
          <p:cNvGrpSpPr/>
          <p:nvPr/>
        </p:nvGrpSpPr>
        <p:grpSpPr>
          <a:xfrm>
            <a:off x="599953" y="1715947"/>
            <a:ext cx="3298785" cy="2867628"/>
            <a:chOff x="599953" y="1715947"/>
            <a:chExt cx="3298785" cy="2867628"/>
          </a:xfrm>
        </p:grpSpPr>
        <p:sp>
          <p:nvSpPr>
            <p:cNvPr id="11" name="Rectangle: Rounded Corners 10">
              <a:extLst>
                <a:ext uri="{FF2B5EF4-FFF2-40B4-BE49-F238E27FC236}">
                  <a16:creationId xmlns:a16="http://schemas.microsoft.com/office/drawing/2014/main" id="{D548ACC7-DC03-B30C-17EA-8E6A5C228C2A}"/>
                </a:ext>
              </a:extLst>
            </p:cNvPr>
            <p:cNvSpPr/>
            <p:nvPr/>
          </p:nvSpPr>
          <p:spPr>
            <a:xfrm>
              <a:off x="599953" y="1715947"/>
              <a:ext cx="3298785" cy="2867628"/>
            </a:xfrm>
            <a:prstGeom prst="roundRect">
              <a:avLst>
                <a:gd name="adj" fmla="val 5439"/>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grpSp>
          <p:nvGrpSpPr>
            <p:cNvPr id="7" name="Group 6">
              <a:extLst>
                <a:ext uri="{FF2B5EF4-FFF2-40B4-BE49-F238E27FC236}">
                  <a16:creationId xmlns:a16="http://schemas.microsoft.com/office/drawing/2014/main" id="{A259D59D-AF0E-C0ED-32E0-9031D7366E44}"/>
                </a:ext>
              </a:extLst>
            </p:cNvPr>
            <p:cNvGrpSpPr/>
            <p:nvPr/>
          </p:nvGrpSpPr>
          <p:grpSpPr>
            <a:xfrm>
              <a:off x="917042" y="2007312"/>
              <a:ext cx="2664606" cy="2195747"/>
              <a:chOff x="917042" y="2126888"/>
              <a:chExt cx="2664606" cy="2195747"/>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AC874D52-E1F2-8E31-E449-8BCA675481F2}"/>
                      </a:ext>
                    </a:extLst>
                  </p:cNvPr>
                  <p:cNvGraphicFramePr>
                    <a:graphicFrameLocks noChangeAspect="1"/>
                  </p:cNvGraphicFramePr>
                  <p:nvPr>
                    <p:extLst>
                      <p:ext uri="{D42A27DB-BD31-4B8C-83A1-F6EECF244321}">
                        <p14:modId xmlns:p14="http://schemas.microsoft.com/office/powerpoint/2010/main" val="3900255702"/>
                      </p:ext>
                    </p:extLst>
                  </p:nvPr>
                </p:nvGraphicFramePr>
                <p:xfrm>
                  <a:off x="917042" y="2126888"/>
                  <a:ext cx="2664606" cy="1498841"/>
                </p:xfrm>
                <a:graphic>
                  <a:graphicData uri="http://schemas.microsoft.com/office/powerpoint/2016/slidezoom">
                    <pslz:sldZm>
                      <pslz:sldZmObj sldId="933" cId="6453686">
                        <pslz:zmPr id="{F36483CD-71DA-448E-8370-793ABA6944DF}" transitionDur="1000" showBg="0">
                          <p166:blipFill xmlns:p166="http://schemas.microsoft.com/office/powerpoint/2016/6/main">
                            <a:blip r:embed="rId2"/>
                            <a:stretch>
                              <a:fillRect/>
                            </a:stretch>
                          </p166:blipFill>
                          <p166:spPr xmlns:p166="http://schemas.microsoft.com/office/powerpoint/2016/6/main">
                            <a:xfrm>
                              <a:off x="0" y="0"/>
                              <a:ext cx="2664606" cy="1498841"/>
                            </a:xfrm>
                            <a:prstGeom prst="rect">
                              <a:avLst/>
                            </a:prstGeom>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AC874D52-E1F2-8E31-E449-8BCA675481F2}"/>
                      </a:ext>
                    </a:extLst>
                  </p:cNvPr>
                  <p:cNvPicPr>
                    <a:picLocks noGrp="1" noRot="1" noChangeAspect="1" noMove="1" noResize="1" noEditPoints="1" noAdjustHandles="1" noChangeArrowheads="1" noChangeShapeType="1"/>
                  </p:cNvPicPr>
                  <p:nvPr/>
                </p:nvPicPr>
                <p:blipFill>
                  <a:blip r:embed="rId4"/>
                  <a:stretch>
                    <a:fillRect/>
                  </a:stretch>
                </p:blipFill>
                <p:spPr>
                  <a:xfrm>
                    <a:off x="917042" y="2007312"/>
                    <a:ext cx="2664606" cy="1498841"/>
                  </a:xfrm>
                  <a:prstGeom prst="rect">
                    <a:avLst/>
                  </a:prstGeom>
                </p:spPr>
              </p:pic>
            </mc:Fallback>
          </mc:AlternateContent>
          <p:sp>
            <p:nvSpPr>
              <p:cNvPr id="6" name="Title 1">
                <a:extLst>
                  <a:ext uri="{FF2B5EF4-FFF2-40B4-BE49-F238E27FC236}">
                    <a16:creationId xmlns:a16="http://schemas.microsoft.com/office/drawing/2014/main" id="{B6E55D73-9776-8721-0CEE-3C7559935296}"/>
                  </a:ext>
                </a:extLst>
              </p:cNvPr>
              <p:cNvSpPr txBox="1">
                <a:spLocks/>
              </p:cNvSpPr>
              <p:nvPr/>
            </p:nvSpPr>
            <p:spPr>
              <a:xfrm>
                <a:off x="1506552" y="3892540"/>
                <a:ext cx="1485586" cy="430095"/>
              </a:xfrm>
              <a:prstGeom prst="rect">
                <a:avLst/>
              </a:prstGeom>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fontScale="97500"/>
              </a:bodyPr>
              <a:lstStyle>
                <a:lvl1pPr algn="l" defTabSz="914377" rtl="0" eaLnBrk="1" latinLnBrk="0" hangingPunct="1">
                  <a:lnSpc>
                    <a:spcPct val="90000"/>
                  </a:lnSpc>
                  <a:spcBef>
                    <a:spcPct val="0"/>
                  </a:spcBef>
                  <a:buNone/>
                  <a:defRPr sz="4400" kern="1200">
                    <a:solidFill>
                      <a:schemeClr val="tx1"/>
                    </a:solidFill>
                    <a:latin typeface="Futura"/>
                    <a:ea typeface="+mj-ea"/>
                    <a:cs typeface="+mj-cs"/>
                  </a:defRPr>
                </a:lvl1pPr>
              </a:lstStyle>
              <a:p>
                <a:pPr algn="ctr"/>
                <a:r>
                  <a:rPr lang="en-US" sz="2400" b="1" dirty="0">
                    <a:latin typeface="Times New Roman" panose="02020603050405020304" pitchFamily="18" charset="0"/>
                    <a:cs typeface="Times New Roman" panose="02020603050405020304" pitchFamily="18" charset="0"/>
                  </a:rPr>
                  <a:t>YOLO V8</a:t>
                </a:r>
              </a:p>
            </p:txBody>
          </p:sp>
        </p:grpSp>
      </p:grpSp>
      <p:grpSp>
        <p:nvGrpSpPr>
          <p:cNvPr id="13" name="Group 12">
            <a:extLst>
              <a:ext uri="{FF2B5EF4-FFF2-40B4-BE49-F238E27FC236}">
                <a16:creationId xmlns:a16="http://schemas.microsoft.com/office/drawing/2014/main" id="{7CAFAE79-D0EE-5BD1-A3D4-43B9F0B8A4AA}"/>
              </a:ext>
            </a:extLst>
          </p:cNvPr>
          <p:cNvGrpSpPr/>
          <p:nvPr/>
        </p:nvGrpSpPr>
        <p:grpSpPr>
          <a:xfrm>
            <a:off x="4305781" y="1715947"/>
            <a:ext cx="3298785" cy="2867628"/>
            <a:chOff x="599953" y="1715947"/>
            <a:chExt cx="3298785" cy="2867628"/>
          </a:xfrm>
        </p:grpSpPr>
        <p:sp>
          <p:nvSpPr>
            <p:cNvPr id="14" name="Rectangle: Rounded Corners 13">
              <a:extLst>
                <a:ext uri="{FF2B5EF4-FFF2-40B4-BE49-F238E27FC236}">
                  <a16:creationId xmlns:a16="http://schemas.microsoft.com/office/drawing/2014/main" id="{DDA3CAFE-4207-8CEF-DB21-1D1AB15F6E6C}"/>
                </a:ext>
              </a:extLst>
            </p:cNvPr>
            <p:cNvSpPr/>
            <p:nvPr/>
          </p:nvSpPr>
          <p:spPr>
            <a:xfrm>
              <a:off x="599953" y="1715947"/>
              <a:ext cx="3298785" cy="2867628"/>
            </a:xfrm>
            <a:prstGeom prst="roundRect">
              <a:avLst>
                <a:gd name="adj" fmla="val 5439"/>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7" name="Title 1">
              <a:extLst>
                <a:ext uri="{FF2B5EF4-FFF2-40B4-BE49-F238E27FC236}">
                  <a16:creationId xmlns:a16="http://schemas.microsoft.com/office/drawing/2014/main" id="{6C52EBAA-4BA7-35C0-ABE0-B6E5094B5172}"/>
                </a:ext>
              </a:extLst>
            </p:cNvPr>
            <p:cNvSpPr txBox="1">
              <a:spLocks/>
            </p:cNvSpPr>
            <p:nvPr/>
          </p:nvSpPr>
          <p:spPr>
            <a:xfrm>
              <a:off x="1506552" y="3772964"/>
              <a:ext cx="1485586" cy="430095"/>
            </a:xfrm>
            <a:prstGeom prst="rect">
              <a:avLst/>
            </a:prstGeom>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fontScale="97500"/>
            </a:bodyPr>
            <a:lstStyle>
              <a:lvl1pPr algn="l" defTabSz="914377" rtl="0" eaLnBrk="1" latinLnBrk="0" hangingPunct="1">
                <a:lnSpc>
                  <a:spcPct val="90000"/>
                </a:lnSpc>
                <a:spcBef>
                  <a:spcPct val="0"/>
                </a:spcBef>
                <a:buNone/>
                <a:defRPr sz="4400" kern="1200">
                  <a:solidFill>
                    <a:schemeClr val="tx1"/>
                  </a:solidFill>
                  <a:latin typeface="Futura"/>
                  <a:ea typeface="+mj-ea"/>
                  <a:cs typeface="+mj-cs"/>
                </a:defRPr>
              </a:lvl1pPr>
            </a:lstStyle>
            <a:p>
              <a:pPr algn="ctr"/>
              <a:r>
                <a:rPr lang="en-US" sz="2400" b="1" dirty="0">
                  <a:latin typeface="Times New Roman" panose="02020603050405020304" pitchFamily="18" charset="0"/>
                  <a:cs typeface="Times New Roman" panose="02020603050405020304" pitchFamily="18" charset="0"/>
                </a:rPr>
                <a:t>CNN</a:t>
              </a:r>
            </a:p>
          </p:txBody>
        </p:sp>
      </p:grpSp>
      <p:grpSp>
        <p:nvGrpSpPr>
          <p:cNvPr id="18" name="Group 17">
            <a:extLst>
              <a:ext uri="{FF2B5EF4-FFF2-40B4-BE49-F238E27FC236}">
                <a16:creationId xmlns:a16="http://schemas.microsoft.com/office/drawing/2014/main" id="{33F68EE9-73B8-C8C6-6E1E-905B7A19A2E9}"/>
              </a:ext>
            </a:extLst>
          </p:cNvPr>
          <p:cNvGrpSpPr/>
          <p:nvPr/>
        </p:nvGrpSpPr>
        <p:grpSpPr>
          <a:xfrm>
            <a:off x="8011609" y="1732345"/>
            <a:ext cx="3298785" cy="2867628"/>
            <a:chOff x="599953" y="1715947"/>
            <a:chExt cx="3298785" cy="2867628"/>
          </a:xfrm>
        </p:grpSpPr>
        <p:sp>
          <p:nvSpPr>
            <p:cNvPr id="19" name="Rectangle: Rounded Corners 18">
              <a:extLst>
                <a:ext uri="{FF2B5EF4-FFF2-40B4-BE49-F238E27FC236}">
                  <a16:creationId xmlns:a16="http://schemas.microsoft.com/office/drawing/2014/main" id="{D1C63F99-9ECF-53CC-A878-4E605F5364EA}"/>
                </a:ext>
              </a:extLst>
            </p:cNvPr>
            <p:cNvSpPr/>
            <p:nvPr/>
          </p:nvSpPr>
          <p:spPr>
            <a:xfrm>
              <a:off x="599953" y="1715947"/>
              <a:ext cx="3298785" cy="2867628"/>
            </a:xfrm>
            <a:prstGeom prst="roundRect">
              <a:avLst>
                <a:gd name="adj" fmla="val 5439"/>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2" name="Title 1">
              <a:extLst>
                <a:ext uri="{FF2B5EF4-FFF2-40B4-BE49-F238E27FC236}">
                  <a16:creationId xmlns:a16="http://schemas.microsoft.com/office/drawing/2014/main" id="{FAD6F2C7-74C3-557D-7D18-E2C9812ECEBA}"/>
                </a:ext>
              </a:extLst>
            </p:cNvPr>
            <p:cNvSpPr txBox="1">
              <a:spLocks/>
            </p:cNvSpPr>
            <p:nvPr/>
          </p:nvSpPr>
          <p:spPr>
            <a:xfrm>
              <a:off x="1506552" y="3772964"/>
              <a:ext cx="1485586" cy="430095"/>
            </a:xfrm>
            <a:prstGeom prst="rect">
              <a:avLst/>
            </a:prstGeom>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fontScale="97500"/>
            </a:bodyPr>
            <a:lstStyle>
              <a:lvl1pPr algn="l" defTabSz="914377" rtl="0" eaLnBrk="1" latinLnBrk="0" hangingPunct="1">
                <a:lnSpc>
                  <a:spcPct val="90000"/>
                </a:lnSpc>
                <a:spcBef>
                  <a:spcPct val="0"/>
                </a:spcBef>
                <a:buNone/>
                <a:defRPr sz="4400" kern="1200">
                  <a:solidFill>
                    <a:schemeClr val="tx1"/>
                  </a:solidFill>
                  <a:latin typeface="Futura"/>
                  <a:ea typeface="+mj-ea"/>
                  <a:cs typeface="+mj-cs"/>
                </a:defRPr>
              </a:lvl1pPr>
            </a:lstStyle>
            <a:p>
              <a:pPr algn="ctr"/>
              <a:r>
                <a:rPr lang="en-US" sz="2400" b="1" dirty="0">
                  <a:latin typeface="Times New Roman" panose="02020603050405020304" pitchFamily="18" charset="0"/>
                  <a:cs typeface="Times New Roman" panose="02020603050405020304" pitchFamily="18" charset="0"/>
                </a:rPr>
                <a:t>R-CNN</a:t>
              </a:r>
            </a:p>
          </p:txBody>
        </p:sp>
      </p:grpSp>
      <p:sp>
        <p:nvSpPr>
          <p:cNvPr id="23" name="TextBox 22">
            <a:extLst>
              <a:ext uri="{FF2B5EF4-FFF2-40B4-BE49-F238E27FC236}">
                <a16:creationId xmlns:a16="http://schemas.microsoft.com/office/drawing/2014/main" id="{3E94DC32-A432-768A-F5BE-C0A7468F5E66}"/>
              </a:ext>
            </a:extLst>
          </p:cNvPr>
          <p:cNvSpPr txBox="1"/>
          <p:nvPr/>
        </p:nvSpPr>
        <p:spPr>
          <a:xfrm>
            <a:off x="521770" y="5427059"/>
            <a:ext cx="1276550" cy="369332"/>
          </a:xfrm>
          <a:prstGeom prst="rect">
            <a:avLst/>
          </a:prstGeom>
          <a:noFill/>
        </p:spPr>
        <p:txBody>
          <a:bodyPr wrap="square">
            <a:spAutoFit/>
          </a:bodyPr>
          <a:lstStyle/>
          <a:p>
            <a:r>
              <a:rPr lang="en-IN" dirty="0"/>
              <a:t>Source : []</a:t>
            </a:r>
          </a:p>
        </p:txBody>
      </p:sp>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97E18BCA-526A-1438-4B5E-489269AD1971}"/>
                  </a:ext>
                </a:extLst>
              </p:cNvPr>
              <p:cNvGraphicFramePr>
                <a:graphicFrameLocks noChangeAspect="1"/>
              </p:cNvGraphicFramePr>
              <p:nvPr>
                <p:extLst>
                  <p:ext uri="{D42A27DB-BD31-4B8C-83A1-F6EECF244321}">
                    <p14:modId xmlns:p14="http://schemas.microsoft.com/office/powerpoint/2010/main" val="3283000006"/>
                  </p:ext>
                </p:extLst>
              </p:nvPr>
            </p:nvGraphicFramePr>
            <p:xfrm>
              <a:off x="4623173" y="2024051"/>
              <a:ext cx="2664000" cy="1498500"/>
            </p:xfrm>
            <a:graphic>
              <a:graphicData uri="http://schemas.microsoft.com/office/powerpoint/2016/slidezoom">
                <pslz:sldZm>
                  <pslz:sldZmObj sldId="934" cId="830488250">
                    <pslz:zmPr id="{0BE0D6A5-9802-4068-A5CF-1AFD72A046AC}" returnToParent="0" transitionDur="1000" showBg="0">
                      <p166:blipFill xmlns:p166="http://schemas.microsoft.com/office/powerpoint/2016/6/main">
                        <a:blip r:embed="rId5"/>
                        <a:stretch>
                          <a:fillRect/>
                        </a:stretch>
                      </p166:blipFill>
                      <p166:spPr xmlns:p166="http://schemas.microsoft.com/office/powerpoint/2016/6/main">
                        <a:xfrm>
                          <a:off x="0" y="0"/>
                          <a:ext cx="2664000" cy="1498500"/>
                        </a:xfrm>
                        <a:prstGeom prst="rect">
                          <a:avLst/>
                        </a:prstGeom>
                      </p166:spPr>
                    </pslz:zmPr>
                  </pslz:sldZmObj>
                </pslz:sldZm>
              </a:graphicData>
            </a:graphic>
          </p:graphicFrame>
        </mc:Choice>
        <mc:Fallback xmlns="">
          <p:pic>
            <p:nvPicPr>
              <p:cNvPr id="25" name="Slide Zoom 24">
                <a:hlinkClick r:id="rId6" action="ppaction://hlinksldjump"/>
                <a:extLst>
                  <a:ext uri="{FF2B5EF4-FFF2-40B4-BE49-F238E27FC236}">
                    <a16:creationId xmlns:a16="http://schemas.microsoft.com/office/drawing/2014/main" id="{97E18BCA-526A-1438-4B5E-489269AD1971}"/>
                  </a:ext>
                </a:extLst>
              </p:cNvPr>
              <p:cNvPicPr>
                <a:picLocks noGrp="1" noRot="1" noChangeAspect="1" noMove="1" noResize="1" noEditPoints="1" noAdjustHandles="1" noChangeArrowheads="1" noChangeShapeType="1"/>
              </p:cNvPicPr>
              <p:nvPr/>
            </p:nvPicPr>
            <p:blipFill>
              <a:blip r:embed="rId7"/>
              <a:stretch>
                <a:fillRect/>
              </a:stretch>
            </p:blipFill>
            <p:spPr>
              <a:xfrm>
                <a:off x="4623173" y="2024051"/>
                <a:ext cx="2664000" cy="1498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7" name="Slide Zoom 26">
                <a:extLst>
                  <a:ext uri="{FF2B5EF4-FFF2-40B4-BE49-F238E27FC236}">
                    <a16:creationId xmlns:a16="http://schemas.microsoft.com/office/drawing/2014/main" id="{969F0369-D279-F53E-3C55-A7EEBEECBD8B}"/>
                  </a:ext>
                </a:extLst>
              </p:cNvPr>
              <p:cNvGraphicFramePr>
                <a:graphicFrameLocks noChangeAspect="1"/>
              </p:cNvGraphicFramePr>
              <p:nvPr>
                <p:extLst>
                  <p:ext uri="{D42A27DB-BD31-4B8C-83A1-F6EECF244321}">
                    <p14:modId xmlns:p14="http://schemas.microsoft.com/office/powerpoint/2010/main" val="4035113466"/>
                  </p:ext>
                </p:extLst>
              </p:nvPr>
            </p:nvGraphicFramePr>
            <p:xfrm>
              <a:off x="8329001" y="2025398"/>
              <a:ext cx="2664000" cy="1498500"/>
            </p:xfrm>
            <a:graphic>
              <a:graphicData uri="http://schemas.microsoft.com/office/powerpoint/2016/slidezoom">
                <pslz:sldZm>
                  <pslz:sldZmObj sldId="935" cId="3740694328">
                    <pslz:zmPr id="{634C2875-0344-459C-992E-9EB305C99F2E}" returnToParent="0" transitionDur="1000" showBg="0">
                      <p166:blipFill xmlns:p166="http://schemas.microsoft.com/office/powerpoint/2016/6/main">
                        <a:blip r:embed="rId8"/>
                        <a:stretch>
                          <a:fillRect/>
                        </a:stretch>
                      </p166:blipFill>
                      <p166:spPr xmlns:p166="http://schemas.microsoft.com/office/powerpoint/2016/6/main">
                        <a:xfrm>
                          <a:off x="0" y="0"/>
                          <a:ext cx="2664000" cy="1498500"/>
                        </a:xfrm>
                        <a:prstGeom prst="rect">
                          <a:avLst/>
                        </a:prstGeom>
                      </p166:spPr>
                    </pslz:zmPr>
                  </pslz:sldZmObj>
                </pslz:sldZm>
              </a:graphicData>
            </a:graphic>
          </p:graphicFrame>
        </mc:Choice>
        <mc:Fallback xmlns="">
          <p:pic>
            <p:nvPicPr>
              <p:cNvPr id="27" name="Slide Zoom 26">
                <a:hlinkClick r:id="rId9" action="ppaction://hlinksldjump"/>
                <a:extLst>
                  <a:ext uri="{FF2B5EF4-FFF2-40B4-BE49-F238E27FC236}">
                    <a16:creationId xmlns:a16="http://schemas.microsoft.com/office/drawing/2014/main" id="{969F0369-D279-F53E-3C55-A7EEBEECBD8B}"/>
                  </a:ext>
                </a:extLst>
              </p:cNvPr>
              <p:cNvPicPr>
                <a:picLocks noGrp="1" noRot="1" noChangeAspect="1" noMove="1" noResize="1" noEditPoints="1" noAdjustHandles="1" noChangeArrowheads="1" noChangeShapeType="1"/>
              </p:cNvPicPr>
              <p:nvPr/>
            </p:nvPicPr>
            <p:blipFill>
              <a:blip r:embed="rId10"/>
              <a:stretch>
                <a:fillRect/>
              </a:stretch>
            </p:blipFill>
            <p:spPr>
              <a:xfrm>
                <a:off x="8329001" y="2025398"/>
                <a:ext cx="2664000" cy="1498500"/>
              </a:xfrm>
              <a:prstGeom prst="rect">
                <a:avLst/>
              </a:prstGeom>
            </p:spPr>
          </p:pic>
        </mc:Fallback>
      </mc:AlternateContent>
    </p:spTree>
    <p:extLst>
      <p:ext uri="{BB962C8B-B14F-4D97-AF65-F5344CB8AC3E}">
        <p14:creationId xmlns:p14="http://schemas.microsoft.com/office/powerpoint/2010/main" val="16509189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CB434-5919-2D86-7CD6-82819FE9C3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8AE0CC-865D-9224-670C-C79069782DF2}"/>
              </a:ext>
            </a:extLst>
          </p:cNvPr>
          <p:cNvSpPr>
            <a:spLocks noGrp="1"/>
          </p:cNvSpPr>
          <p:nvPr>
            <p:ph type="title"/>
          </p:nvPr>
        </p:nvSpPr>
        <p:spPr>
          <a:xfrm>
            <a:off x="838200" y="365128"/>
            <a:ext cx="10515600" cy="592816"/>
          </a:xfrm>
        </p:spPr>
        <p:txBody>
          <a:bodyPr>
            <a:normAutofit/>
          </a:bodyPr>
          <a:lstStyle/>
          <a:p>
            <a:r>
              <a:rPr lang="en-US" sz="3600" b="1" dirty="0">
                <a:solidFill>
                  <a:srgbClr val="CC0066"/>
                </a:solidFill>
                <a:latin typeface="Times New Roman" panose="02020603050405020304" pitchFamily="18" charset="0"/>
                <a:cs typeface="Times New Roman" panose="02020603050405020304" pitchFamily="18" charset="0"/>
              </a:rPr>
              <a:t>CNN –Algorithm.</a:t>
            </a:r>
          </a:p>
        </p:txBody>
      </p:sp>
      <p:sp>
        <p:nvSpPr>
          <p:cNvPr id="6" name="Rectangle 1">
            <a:extLst>
              <a:ext uri="{FF2B5EF4-FFF2-40B4-BE49-F238E27FC236}">
                <a16:creationId xmlns:a16="http://schemas.microsoft.com/office/drawing/2014/main" id="{2DE44388-4B22-4B14-8190-13C33836CBDF}"/>
              </a:ext>
            </a:extLst>
          </p:cNvPr>
          <p:cNvSpPr>
            <a:spLocks noGrp="1" noChangeArrowheads="1"/>
          </p:cNvSpPr>
          <p:nvPr>
            <p:ph idx="1"/>
          </p:nvPr>
        </p:nvSpPr>
        <p:spPr bwMode="auto">
          <a:xfrm>
            <a:off x="838200" y="1004115"/>
            <a:ext cx="10515600"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r>
              <a:rPr kumimoji="0" lang="en-US" altLang="en-US" sz="1800" b="1" i="0" u="none" strike="noStrike" cap="none" normalizeH="0" baseline="0" dirty="0">
                <a:ln>
                  <a:noFill/>
                </a:ln>
                <a:solidFill>
                  <a:schemeClr val="tx1"/>
                </a:solidFill>
                <a:effectLst/>
                <a:latin typeface="Arial" panose="020B0604020202020204" pitchFamily="34" charset="0"/>
              </a:rPr>
              <a:t>Data Preparation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685789" lvl="1" indent="-228600" defTabSz="914400" eaLnBrk="0" fontAlgn="base" hangingPunct="0">
              <a:lnSpc>
                <a:spcPct val="100000"/>
              </a:lnSpc>
              <a:spcBef>
                <a:spcPct val="0"/>
              </a:spcBef>
              <a:spcAft>
                <a:spcPct val="0"/>
              </a:spcAft>
              <a:buFont typeface="+mj-lt"/>
              <a:buAutoNum type="arabicParenR"/>
            </a:pPr>
            <a:r>
              <a:rPr kumimoji="0" lang="en-US" altLang="en-US" sz="1100" b="1" i="0" u="none" strike="noStrike" cap="none" normalizeH="0" baseline="0" dirty="0">
                <a:ln>
                  <a:noFill/>
                </a:ln>
                <a:solidFill>
                  <a:schemeClr val="tx1"/>
                </a:solidFill>
                <a:effectLst/>
                <a:latin typeface="Arial" panose="020B0604020202020204" pitchFamily="34" charset="0"/>
              </a:rPr>
              <a:t>Preprocess Data</a:t>
            </a:r>
            <a:r>
              <a:rPr kumimoji="0" lang="en-US" altLang="en-US" sz="1100" b="0" i="0" u="none" strike="noStrike" cap="none" normalizeH="0" baseline="0" dirty="0">
                <a:ln>
                  <a:noFill/>
                </a:ln>
                <a:solidFill>
                  <a:schemeClr val="tx1"/>
                </a:solidFill>
                <a:effectLst/>
                <a:latin typeface="Arial" panose="020B0604020202020204" pitchFamily="34" charset="0"/>
              </a:rPr>
              <a:t>: Normalize, resize, and split data into training, validation, and test sets</a:t>
            </a:r>
            <a:r>
              <a:rPr lang="en-US" altLang="en-US" sz="1100" dirty="0">
                <a:latin typeface="Arial" panose="020B0604020202020204" pitchFamily="34" charset="0"/>
              </a:rPr>
              <a:t> and data augmentation</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r>
              <a:rPr kumimoji="0" lang="en-US" altLang="en-US" sz="1800" b="1" i="0" u="none" strike="noStrike" cap="none" normalizeH="0" baseline="0" dirty="0">
                <a:ln>
                  <a:noFill/>
                </a:ln>
                <a:solidFill>
                  <a:schemeClr val="tx1"/>
                </a:solidFill>
                <a:effectLst/>
                <a:latin typeface="Arial" panose="020B0604020202020204" pitchFamily="34" charset="0"/>
              </a:rPr>
              <a:t>Define CNN Architecture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685789" lvl="1" indent="-228600" defTabSz="914400" eaLnBrk="0" fontAlgn="base" hangingPunct="0">
              <a:lnSpc>
                <a:spcPct val="100000"/>
              </a:lnSpc>
              <a:spcBef>
                <a:spcPct val="0"/>
              </a:spcBef>
              <a:spcAft>
                <a:spcPct val="0"/>
              </a:spcAft>
              <a:buFont typeface="+mj-lt"/>
              <a:buAutoNum type="arabicParenR"/>
            </a:pPr>
            <a:r>
              <a:rPr kumimoji="0" lang="en-US" altLang="en-US" sz="1100" b="1" i="0" u="none" strike="noStrike" cap="none" normalizeH="0" baseline="0" dirty="0">
                <a:ln>
                  <a:noFill/>
                </a:ln>
                <a:solidFill>
                  <a:schemeClr val="tx1"/>
                </a:solidFill>
                <a:effectLst/>
                <a:latin typeface="Arial" panose="020B0604020202020204" pitchFamily="34" charset="0"/>
              </a:rPr>
              <a:t>Input Layer</a:t>
            </a:r>
            <a:r>
              <a:rPr kumimoji="0" lang="en-US" altLang="en-US" sz="1100" b="0" i="0" u="none" strike="noStrike" cap="none" normalizeH="0" baseline="0" dirty="0">
                <a:ln>
                  <a:noFill/>
                </a:ln>
                <a:solidFill>
                  <a:schemeClr val="tx1"/>
                </a:solidFill>
                <a:effectLst/>
                <a:latin typeface="Arial" panose="020B0604020202020204" pitchFamily="34" charset="0"/>
              </a:rPr>
              <a:t>: Specify input shape (e.g., image dimensions).</a:t>
            </a:r>
          </a:p>
          <a:p>
            <a:pPr marL="685789" lvl="1" indent="-228600" defTabSz="914400" eaLnBrk="0" fontAlgn="base" hangingPunct="0">
              <a:lnSpc>
                <a:spcPct val="100000"/>
              </a:lnSpc>
              <a:spcBef>
                <a:spcPct val="0"/>
              </a:spcBef>
              <a:spcAft>
                <a:spcPct val="0"/>
              </a:spcAft>
              <a:buFont typeface="+mj-lt"/>
              <a:buAutoNum type="arabicParenR"/>
            </a:pPr>
            <a:r>
              <a:rPr kumimoji="0" lang="en-US" altLang="en-US" sz="1100" b="1" i="0" u="none" strike="noStrike" cap="none" normalizeH="0" baseline="0" dirty="0">
                <a:ln>
                  <a:noFill/>
                </a:ln>
                <a:solidFill>
                  <a:schemeClr val="tx1"/>
                </a:solidFill>
                <a:effectLst/>
                <a:latin typeface="Arial" panose="020B0604020202020204" pitchFamily="34" charset="0"/>
              </a:rPr>
              <a:t>Convolutional Layers</a:t>
            </a:r>
            <a:r>
              <a:rPr kumimoji="0" lang="en-US" altLang="en-US" sz="1100" b="0" i="0" u="none" strike="noStrike" cap="none" normalizeH="0" baseline="0" dirty="0">
                <a:ln>
                  <a:noFill/>
                </a:ln>
                <a:solidFill>
                  <a:schemeClr val="tx1"/>
                </a:solidFill>
                <a:effectLst/>
                <a:latin typeface="Arial" panose="020B0604020202020204" pitchFamily="34" charset="0"/>
              </a:rPr>
              <a:t>: Apply filters to extract features</a:t>
            </a:r>
          </a:p>
          <a:p>
            <a:pPr marL="685789" lvl="1" indent="-228600" defTabSz="914400" eaLnBrk="0" fontAlgn="base" hangingPunct="0">
              <a:lnSpc>
                <a:spcPct val="100000"/>
              </a:lnSpc>
              <a:spcBef>
                <a:spcPct val="0"/>
              </a:spcBef>
              <a:spcAft>
                <a:spcPct val="0"/>
              </a:spcAft>
              <a:buFont typeface="+mj-lt"/>
              <a:buAutoNum type="arabicParenR"/>
            </a:pPr>
            <a:r>
              <a:rPr kumimoji="0" lang="en-US" altLang="en-US" sz="1100" b="1" i="0" u="none" strike="noStrike" cap="none" normalizeH="0" baseline="0" dirty="0">
                <a:ln>
                  <a:noFill/>
                </a:ln>
                <a:solidFill>
                  <a:schemeClr val="tx1"/>
                </a:solidFill>
                <a:effectLst/>
                <a:latin typeface="Arial" panose="020B0604020202020204" pitchFamily="34" charset="0"/>
              </a:rPr>
              <a:t>Pooling Layers</a:t>
            </a:r>
            <a:r>
              <a:rPr kumimoji="0" lang="en-US" altLang="en-US" sz="1100" b="0" i="0" u="none" strike="noStrike" cap="none" normalizeH="0" baseline="0" dirty="0">
                <a:ln>
                  <a:noFill/>
                </a:ln>
                <a:solidFill>
                  <a:schemeClr val="tx1"/>
                </a:solidFill>
                <a:effectLst/>
                <a:latin typeface="Arial" panose="020B0604020202020204" pitchFamily="34" charset="0"/>
              </a:rPr>
              <a:t>: Reduce spatial dimensions</a:t>
            </a:r>
          </a:p>
          <a:p>
            <a:pPr marL="685789" lvl="1" indent="-228600" defTabSz="914400" eaLnBrk="0" fontAlgn="base" hangingPunct="0">
              <a:lnSpc>
                <a:spcPct val="100000"/>
              </a:lnSpc>
              <a:spcBef>
                <a:spcPct val="0"/>
              </a:spcBef>
              <a:spcAft>
                <a:spcPct val="0"/>
              </a:spcAft>
              <a:buFont typeface="+mj-lt"/>
              <a:buAutoNum type="arabicParenR"/>
            </a:pPr>
            <a:r>
              <a:rPr kumimoji="0" lang="en-US" altLang="en-US" sz="1100" b="1" i="0" u="none" strike="noStrike" cap="none" normalizeH="0" baseline="0" dirty="0">
                <a:ln>
                  <a:noFill/>
                </a:ln>
                <a:solidFill>
                  <a:schemeClr val="tx1"/>
                </a:solidFill>
                <a:effectLst/>
                <a:latin typeface="Arial" panose="020B0604020202020204" pitchFamily="34" charset="0"/>
              </a:rPr>
              <a:t>Flattening</a:t>
            </a:r>
            <a:r>
              <a:rPr kumimoji="0" lang="en-US" altLang="en-US" sz="1100" b="0" i="0" u="none" strike="noStrike" cap="none" normalizeH="0" baseline="0" dirty="0">
                <a:ln>
                  <a:noFill/>
                </a:ln>
                <a:solidFill>
                  <a:schemeClr val="tx1"/>
                </a:solidFill>
                <a:effectLst/>
                <a:latin typeface="Arial" panose="020B0604020202020204" pitchFamily="34" charset="0"/>
              </a:rPr>
              <a:t>: Flatten the output from convolutional layers.</a:t>
            </a:r>
          </a:p>
          <a:p>
            <a:pPr marL="685789" lvl="1" indent="-228600" defTabSz="914400" eaLnBrk="0" fontAlgn="base" hangingPunct="0">
              <a:lnSpc>
                <a:spcPct val="100000"/>
              </a:lnSpc>
              <a:spcBef>
                <a:spcPct val="0"/>
              </a:spcBef>
              <a:spcAft>
                <a:spcPct val="0"/>
              </a:spcAft>
              <a:buFont typeface="+mj-lt"/>
              <a:buAutoNum type="arabicParenR"/>
            </a:pPr>
            <a:r>
              <a:rPr kumimoji="0" lang="en-US" altLang="en-US" sz="1100" b="1" i="0" u="none" strike="noStrike" cap="none" normalizeH="0" baseline="0" dirty="0">
                <a:ln>
                  <a:noFill/>
                </a:ln>
                <a:solidFill>
                  <a:schemeClr val="tx1"/>
                </a:solidFill>
                <a:effectLst/>
                <a:latin typeface="Arial" panose="020B0604020202020204" pitchFamily="34" charset="0"/>
              </a:rPr>
              <a:t>Fully Connected Layers</a:t>
            </a:r>
            <a:r>
              <a:rPr kumimoji="0" lang="en-US" altLang="en-US" sz="1100" b="0" i="0" u="none" strike="noStrike" cap="none" normalizeH="0" baseline="0" dirty="0">
                <a:ln>
                  <a:noFill/>
                </a:ln>
                <a:solidFill>
                  <a:schemeClr val="tx1"/>
                </a:solidFill>
                <a:effectLst/>
                <a:latin typeface="Arial" panose="020B0604020202020204" pitchFamily="34" charset="0"/>
              </a:rPr>
              <a:t>: Dense layers for classification </a:t>
            </a:r>
          </a:p>
          <a:p>
            <a:pPr marL="685789" lvl="1" indent="-228600" defTabSz="914400" eaLnBrk="0" fontAlgn="base" hangingPunct="0">
              <a:lnSpc>
                <a:spcPct val="100000"/>
              </a:lnSpc>
              <a:spcBef>
                <a:spcPct val="0"/>
              </a:spcBef>
              <a:spcAft>
                <a:spcPct val="0"/>
              </a:spcAft>
              <a:buFont typeface="+mj-lt"/>
              <a:buAutoNum type="arabicParenR"/>
            </a:pPr>
            <a:r>
              <a:rPr kumimoji="0" lang="en-US" altLang="en-US" sz="1100" b="1" i="0" u="none" strike="noStrike" cap="none" normalizeH="0" baseline="0" dirty="0">
                <a:ln>
                  <a:noFill/>
                </a:ln>
                <a:solidFill>
                  <a:schemeClr val="tx1"/>
                </a:solidFill>
                <a:effectLst/>
                <a:latin typeface="Arial" panose="020B0604020202020204" pitchFamily="34" charset="0"/>
              </a:rPr>
              <a:t>Output Layer</a:t>
            </a:r>
            <a:r>
              <a:rPr kumimoji="0" lang="en-US" altLang="en-US" sz="1100" b="0" i="0" u="none" strike="noStrike" cap="none" normalizeH="0" baseline="0" dirty="0">
                <a:ln>
                  <a:noFill/>
                </a:ln>
                <a:solidFill>
                  <a:schemeClr val="tx1"/>
                </a:solidFill>
                <a:effectLst/>
                <a:latin typeface="Arial" panose="020B0604020202020204" pitchFamily="34" charset="0"/>
              </a:rPr>
              <a:t>: Define output layer based on the </a:t>
            </a:r>
            <a:r>
              <a:rPr kumimoji="0" lang="en-US" altLang="en-US" sz="1100" b="0" i="0" u="none" strike="noStrike" cap="none" normalizeH="0" baseline="0" dirty="0" err="1">
                <a:ln>
                  <a:noFill/>
                </a:ln>
                <a:solidFill>
                  <a:schemeClr val="tx1"/>
                </a:solidFill>
                <a:effectLst/>
                <a:latin typeface="Arial" panose="020B0604020202020204" pitchFamily="34" charset="0"/>
              </a:rPr>
              <a:t>task</a:t>
            </a:r>
            <a:r>
              <a:rPr kumimoji="0" lang="en-US" altLang="en-US" sz="400" b="0" i="0" u="none" strike="noStrike" cap="none" normalizeH="0" baseline="0" dirty="0" err="1">
                <a:ln>
                  <a:noFill/>
                </a:ln>
                <a:solidFill>
                  <a:schemeClr val="tx1"/>
                </a:solidFill>
                <a:effectLst/>
              </a:rPr>
              <a:t>n</a:t>
            </a:r>
            <a:r>
              <a:rPr kumimoji="0" lang="en-US" altLang="en-US" sz="400" b="0" i="0" u="none" strike="noStrike" cap="none" normalizeH="0" baseline="0" dirty="0">
                <a:ln>
                  <a:noFill/>
                </a:ln>
                <a:solidFill>
                  <a:schemeClr val="tx1"/>
                </a:solidFill>
                <a:effectLst/>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r>
              <a:rPr kumimoji="0" lang="en-US" altLang="en-US" sz="1800" b="1" i="0" u="none" strike="noStrike" cap="none" normalizeH="0" baseline="0" dirty="0">
                <a:ln>
                  <a:noFill/>
                </a:ln>
                <a:solidFill>
                  <a:schemeClr val="tx1"/>
                </a:solidFill>
                <a:effectLst/>
                <a:latin typeface="Arial" panose="020B0604020202020204" pitchFamily="34" charset="0"/>
              </a:rPr>
              <a:t>Compile the Model</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685789" lvl="1" indent="-228600" defTabSz="914400" eaLnBrk="0" fontAlgn="base" hangingPunct="0">
              <a:lnSpc>
                <a:spcPct val="100000"/>
              </a:lnSpc>
              <a:spcBef>
                <a:spcPct val="0"/>
              </a:spcBef>
              <a:spcAft>
                <a:spcPct val="0"/>
              </a:spcAft>
              <a:buFont typeface="+mj-lt"/>
              <a:buAutoNum type="arabicParenR"/>
            </a:pPr>
            <a:r>
              <a:rPr kumimoji="0" lang="en-US" altLang="en-US" sz="1100" b="1" i="0" u="none" strike="noStrike" cap="none" normalizeH="0" baseline="0" dirty="0">
                <a:ln>
                  <a:noFill/>
                </a:ln>
                <a:solidFill>
                  <a:schemeClr val="tx1"/>
                </a:solidFill>
                <a:effectLst/>
                <a:latin typeface="Arial" panose="020B0604020202020204" pitchFamily="34" charset="0"/>
              </a:rPr>
              <a:t>Loss Function</a:t>
            </a:r>
            <a:r>
              <a:rPr kumimoji="0" lang="en-US" altLang="en-US" sz="1100" b="0" i="0" u="none" strike="noStrike" cap="none" normalizeH="0" baseline="0" dirty="0">
                <a:ln>
                  <a:noFill/>
                </a:ln>
                <a:solidFill>
                  <a:schemeClr val="tx1"/>
                </a:solidFill>
                <a:effectLst/>
                <a:latin typeface="Arial" panose="020B0604020202020204" pitchFamily="34" charset="0"/>
              </a:rPr>
              <a:t>: Choose appropriate loss function </a:t>
            </a:r>
          </a:p>
          <a:p>
            <a:pPr marL="685789" lvl="1" indent="-228600" defTabSz="914400" eaLnBrk="0" fontAlgn="base" hangingPunct="0">
              <a:lnSpc>
                <a:spcPct val="100000"/>
              </a:lnSpc>
              <a:spcBef>
                <a:spcPct val="0"/>
              </a:spcBef>
              <a:spcAft>
                <a:spcPct val="0"/>
              </a:spcAft>
              <a:buFont typeface="+mj-lt"/>
              <a:buAutoNum type="arabicParenR"/>
            </a:pPr>
            <a:r>
              <a:rPr kumimoji="0" lang="en-US" altLang="en-US" sz="1100" b="1" i="0" u="none" strike="noStrike" cap="none" normalizeH="0" baseline="0" dirty="0">
                <a:ln>
                  <a:noFill/>
                </a:ln>
                <a:solidFill>
                  <a:schemeClr val="tx1"/>
                </a:solidFill>
                <a:effectLst/>
                <a:latin typeface="Arial" panose="020B0604020202020204" pitchFamily="34" charset="0"/>
              </a:rPr>
              <a:t>Optimizer</a:t>
            </a:r>
            <a:r>
              <a:rPr kumimoji="0" lang="en-US" altLang="en-US" sz="1100" b="0" i="0" u="none" strike="noStrike" cap="none" normalizeH="0" baseline="0" dirty="0">
                <a:ln>
                  <a:noFill/>
                </a:ln>
                <a:solidFill>
                  <a:schemeClr val="tx1"/>
                </a:solidFill>
                <a:effectLst/>
                <a:latin typeface="Arial" panose="020B0604020202020204" pitchFamily="34" charset="0"/>
              </a:rPr>
              <a:t>: Select an optimizer </a:t>
            </a:r>
          </a:p>
          <a:p>
            <a:pPr marL="685789" lvl="1" indent="-228600" defTabSz="914400" eaLnBrk="0" fontAlgn="base" hangingPunct="0">
              <a:lnSpc>
                <a:spcPct val="100000"/>
              </a:lnSpc>
              <a:spcBef>
                <a:spcPct val="0"/>
              </a:spcBef>
              <a:spcAft>
                <a:spcPct val="0"/>
              </a:spcAft>
              <a:buFont typeface="+mj-lt"/>
              <a:buAutoNum type="arabicParenR"/>
            </a:pPr>
            <a:r>
              <a:rPr kumimoji="0" lang="en-US" altLang="en-US" sz="1100" b="1" i="0" u="none" strike="noStrike" cap="none" normalizeH="0" baseline="0" dirty="0">
                <a:ln>
                  <a:noFill/>
                </a:ln>
                <a:solidFill>
                  <a:schemeClr val="tx1"/>
                </a:solidFill>
                <a:effectLst/>
                <a:latin typeface="Arial" panose="020B0604020202020204" pitchFamily="34" charset="0"/>
              </a:rPr>
              <a:t>Metrics</a:t>
            </a:r>
            <a:r>
              <a:rPr kumimoji="0" lang="en-US" altLang="en-US" sz="1100" b="0" i="0" u="none" strike="noStrike" cap="none" normalizeH="0" baseline="0" dirty="0">
                <a:ln>
                  <a:noFill/>
                </a:ln>
                <a:solidFill>
                  <a:schemeClr val="tx1"/>
                </a:solidFill>
                <a:effectLst/>
                <a:latin typeface="Arial" panose="020B0604020202020204" pitchFamily="34" charset="0"/>
              </a:rPr>
              <a:t>: Define performance metrics</a:t>
            </a:r>
            <a:r>
              <a:rPr kumimoji="0" lang="en-US" altLang="en-US" sz="400" b="0" i="0" u="none" strike="noStrike" cap="none" normalizeH="0" baseline="0" dirty="0">
                <a:ln>
                  <a:noFill/>
                </a:ln>
                <a:solidFill>
                  <a:schemeClr val="tx1"/>
                </a:solidFill>
                <a:effectLst/>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r>
              <a:rPr kumimoji="0" lang="en-US" altLang="en-US" sz="1800" b="1" i="0" u="none" strike="noStrike" cap="none" normalizeH="0" baseline="0" dirty="0">
                <a:ln>
                  <a:noFill/>
                </a:ln>
                <a:solidFill>
                  <a:schemeClr val="tx1"/>
                </a:solidFill>
                <a:effectLst/>
                <a:latin typeface="Arial" panose="020B0604020202020204" pitchFamily="34" charset="0"/>
              </a:rPr>
              <a:t>Train the Model</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685789" lvl="1" indent="-228600" defTabSz="914400" eaLnBrk="0" fontAlgn="base" hangingPunct="0">
              <a:lnSpc>
                <a:spcPct val="100000"/>
              </a:lnSpc>
              <a:spcBef>
                <a:spcPct val="0"/>
              </a:spcBef>
              <a:spcAft>
                <a:spcPct val="0"/>
              </a:spcAft>
              <a:buFont typeface="+mj-lt"/>
              <a:buAutoNum type="arabicParenR"/>
            </a:pPr>
            <a:r>
              <a:rPr kumimoji="0" lang="en-US" altLang="en-US" sz="1100" b="1" i="0" u="none" strike="noStrike" cap="none" normalizeH="0" baseline="0" dirty="0">
                <a:ln>
                  <a:noFill/>
                </a:ln>
                <a:solidFill>
                  <a:schemeClr val="tx1"/>
                </a:solidFill>
                <a:effectLst/>
                <a:latin typeface="Arial" panose="020B0604020202020204" pitchFamily="34" charset="0"/>
              </a:rPr>
              <a:t>Fit</a:t>
            </a:r>
            <a:r>
              <a:rPr kumimoji="0" lang="en-US" altLang="en-US" sz="1100" b="0" i="0" u="none" strike="noStrike" cap="none" normalizeH="0" baseline="0" dirty="0">
                <a:ln>
                  <a:noFill/>
                </a:ln>
                <a:solidFill>
                  <a:schemeClr val="tx1"/>
                </a:solidFill>
                <a:effectLst/>
                <a:latin typeface="Arial" panose="020B0604020202020204" pitchFamily="34" charset="0"/>
              </a:rPr>
              <a:t>: Train the model with training data and validate using validation data </a:t>
            </a: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r>
              <a:rPr kumimoji="0" lang="en-US" altLang="en-US" sz="1800" b="1" i="0" u="none" strike="noStrike" cap="none" normalizeH="0" baseline="0" dirty="0">
                <a:ln>
                  <a:noFill/>
                </a:ln>
                <a:solidFill>
                  <a:schemeClr val="tx1"/>
                </a:solidFill>
                <a:effectLst/>
                <a:latin typeface="Arial" panose="020B0604020202020204" pitchFamily="34" charset="0"/>
              </a:rPr>
              <a:t>Evaluate the Model</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685789" lvl="1" indent="-228600" defTabSz="914400" eaLnBrk="0" fontAlgn="base" hangingPunct="0">
              <a:lnSpc>
                <a:spcPct val="100000"/>
              </a:lnSpc>
              <a:spcBef>
                <a:spcPct val="0"/>
              </a:spcBef>
              <a:spcAft>
                <a:spcPct val="0"/>
              </a:spcAft>
              <a:buFont typeface="+mj-lt"/>
              <a:buAutoNum type="arabicParenR"/>
            </a:pPr>
            <a:r>
              <a:rPr kumimoji="0" lang="en-US" altLang="en-US" sz="1100" b="1" i="0" u="none" strike="noStrike" cap="none" normalizeH="0" baseline="0" dirty="0">
                <a:ln>
                  <a:noFill/>
                </a:ln>
                <a:solidFill>
                  <a:schemeClr val="tx1"/>
                </a:solidFill>
                <a:effectLst/>
                <a:latin typeface="Arial" panose="020B0604020202020204" pitchFamily="34" charset="0"/>
              </a:rPr>
              <a:t>Test</a:t>
            </a:r>
            <a:r>
              <a:rPr kumimoji="0" lang="en-US" altLang="en-US" sz="1100" b="0" i="0" u="none" strike="noStrike" cap="none" normalizeH="0" baseline="0" dirty="0">
                <a:ln>
                  <a:noFill/>
                </a:ln>
                <a:solidFill>
                  <a:schemeClr val="tx1"/>
                </a:solidFill>
                <a:effectLst/>
                <a:latin typeface="Arial" panose="020B0604020202020204" pitchFamily="34" charset="0"/>
              </a:rPr>
              <a:t>: Assess performance on test data </a:t>
            </a:r>
          </a:p>
          <a:p>
            <a:pPr marL="685789" lvl="1" indent="-228600" defTabSz="914400" eaLnBrk="0" fontAlgn="base" hangingPunct="0">
              <a:lnSpc>
                <a:spcPct val="100000"/>
              </a:lnSpc>
              <a:spcBef>
                <a:spcPct val="0"/>
              </a:spcBef>
              <a:spcAft>
                <a:spcPct val="0"/>
              </a:spcAft>
              <a:buFont typeface="+mj-lt"/>
              <a:buAutoNum type="arabicParenR"/>
            </a:pPr>
            <a:r>
              <a:rPr kumimoji="0" lang="en-US" altLang="en-US" sz="1100" b="1" i="0" u="none" strike="noStrike" cap="none" normalizeH="0" baseline="0" dirty="0">
                <a:ln>
                  <a:noFill/>
                </a:ln>
                <a:solidFill>
                  <a:schemeClr val="tx1"/>
                </a:solidFill>
                <a:effectLst/>
                <a:latin typeface="Arial" panose="020B0604020202020204" pitchFamily="34" charset="0"/>
              </a:rPr>
              <a:t>Make Predictions</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685789" lvl="1" indent="-228600" defTabSz="914400" eaLnBrk="0" fontAlgn="base" hangingPunct="0">
              <a:lnSpc>
                <a:spcPct val="100000"/>
              </a:lnSpc>
              <a:spcBef>
                <a:spcPct val="0"/>
              </a:spcBef>
              <a:spcAft>
                <a:spcPct val="0"/>
              </a:spcAft>
              <a:buFont typeface="+mj-lt"/>
              <a:buAutoNum type="arabicParenR"/>
            </a:pPr>
            <a:r>
              <a:rPr kumimoji="0" lang="en-US" altLang="en-US" sz="1100" b="1" i="0" u="none" strike="noStrike" cap="none" normalizeH="0" baseline="0" dirty="0">
                <a:ln>
                  <a:noFill/>
                </a:ln>
                <a:solidFill>
                  <a:schemeClr val="tx1"/>
                </a:solidFill>
                <a:effectLst/>
                <a:latin typeface="Arial" panose="020B0604020202020204" pitchFamily="34" charset="0"/>
              </a:rPr>
              <a:t>Predict</a:t>
            </a:r>
            <a:r>
              <a:rPr kumimoji="0" lang="en-US" altLang="en-US" sz="1100" b="0" i="0" u="none" strike="noStrike" cap="none" normalizeH="0" baseline="0" dirty="0">
                <a:ln>
                  <a:noFill/>
                </a:ln>
                <a:solidFill>
                  <a:schemeClr val="tx1"/>
                </a:solidFill>
                <a:effectLst/>
                <a:latin typeface="Arial" panose="020B0604020202020204" pitchFamily="34" charset="0"/>
              </a:rPr>
              <a:t>: Use the trained model for predictions </a:t>
            </a:r>
            <a:r>
              <a:rPr kumimoji="0" lang="en-US" altLang="en-US" sz="400" b="0" i="0" u="none" strike="noStrike" cap="none" normalizeH="0" baseline="0" dirty="0">
                <a:ln>
                  <a:noFill/>
                </a:ln>
                <a:solidFill>
                  <a:schemeClr val="tx1"/>
                </a:solidFill>
                <a:effectLst/>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r>
              <a:rPr lang="en-US" altLang="en-US" sz="1800" b="1" dirty="0">
                <a:latin typeface="Arial" panose="020B0604020202020204" pitchFamily="34" charset="0"/>
              </a:rPr>
              <a:t>Calculation of Metrics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685789" lvl="1" indent="-228600" defTabSz="914400" eaLnBrk="0" fontAlgn="base" hangingPunct="0">
              <a:lnSpc>
                <a:spcPct val="100000"/>
              </a:lnSpc>
              <a:spcBef>
                <a:spcPct val="0"/>
              </a:spcBef>
              <a:spcAft>
                <a:spcPct val="0"/>
              </a:spcAft>
              <a:buFont typeface="+mj-lt"/>
              <a:buAutoNum type="arabicParenR"/>
            </a:pPr>
            <a:r>
              <a:rPr lang="en-US" altLang="en-US" sz="1100" dirty="0">
                <a:latin typeface="Arial" panose="020B0604020202020204" pitchFamily="34" charset="0"/>
              </a:rPr>
              <a:t>P</a:t>
            </a:r>
            <a:r>
              <a:rPr kumimoji="0" lang="en-US" altLang="en-US" sz="1100" b="0" i="0" u="none" strike="noStrike" cap="none" normalizeH="0" baseline="0" dirty="0">
                <a:ln>
                  <a:noFill/>
                </a:ln>
                <a:solidFill>
                  <a:schemeClr val="tx1"/>
                </a:solidFill>
                <a:effectLst/>
                <a:latin typeface="Arial" panose="020B0604020202020204" pitchFamily="34" charset="0"/>
              </a:rPr>
              <a:t>recision, recall, F1-score , confusion matrix, </a:t>
            </a:r>
            <a:r>
              <a:rPr kumimoji="0" lang="en-US" altLang="en-US" sz="1100" b="0" i="0" u="none" strike="noStrike" cap="none" normalizeH="0" baseline="0" dirty="0" err="1">
                <a:ln>
                  <a:noFill/>
                </a:ln>
                <a:solidFill>
                  <a:schemeClr val="tx1"/>
                </a:solidFill>
                <a:effectLst/>
                <a:latin typeface="Arial" panose="020B0604020202020204" pitchFamily="34" charset="0"/>
              </a:rPr>
              <a:t>etc</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685789" lvl="1" indent="-228600" defTabSz="914400" eaLnBrk="0" fontAlgn="base" hangingPunct="0">
              <a:lnSpc>
                <a:spcPct val="100000"/>
              </a:lnSpc>
              <a:spcBef>
                <a:spcPct val="0"/>
              </a:spcBef>
              <a:spcAft>
                <a:spcPct val="0"/>
              </a:spcAft>
              <a:buFont typeface="+mj-lt"/>
              <a:buAutoNum type="arabicParenR"/>
            </a:pPr>
            <a:r>
              <a:rPr lang="en-US" altLang="en-US" sz="1100" dirty="0">
                <a:latin typeface="Arial" panose="020B0604020202020204" pitchFamily="34" charset="0"/>
              </a:rPr>
              <a:t>Evaluate and tune hyperparameter</a:t>
            </a:r>
          </a:p>
          <a:p>
            <a:pPr marL="342900" indent="-342900" defTabSz="914400" eaLnBrk="0" fontAlgn="base" hangingPunct="0">
              <a:lnSpc>
                <a:spcPct val="100000"/>
              </a:lnSpc>
              <a:spcBef>
                <a:spcPct val="0"/>
              </a:spcBef>
              <a:spcAft>
                <a:spcPct val="0"/>
              </a:spcAft>
              <a:buFont typeface="+mj-lt"/>
              <a:buAutoNum type="arabicParenR"/>
            </a:pPr>
            <a:r>
              <a:rPr lang="en-US" altLang="en-US" sz="1800" b="1" dirty="0">
                <a:latin typeface="Arial" panose="020B0604020202020204" pitchFamily="34" charset="0"/>
              </a:rPr>
              <a:t> Save the model.</a:t>
            </a:r>
            <a:endParaRPr kumimoji="0" lang="en-US" altLang="en-US" sz="1800" b="1" i="0" u="none" strike="noStrike" cap="none" normalizeH="0" baseline="0" dirty="0">
              <a:ln>
                <a:noFill/>
              </a:ln>
              <a:solidFill>
                <a:schemeClr val="tx1"/>
              </a:solidFill>
              <a:effectLst/>
              <a:latin typeface="Arial" panose="020B0604020202020204" pitchFamily="34" charset="0"/>
            </a:endParaRPr>
          </a:p>
          <a:p>
            <a:pPr defTabSz="914400" eaLnBrk="0" fontAlgn="base" hangingPunct="0">
              <a:lnSpc>
                <a:spcPct val="100000"/>
              </a:lnSpc>
              <a:spcBef>
                <a:spcPct val="0"/>
              </a:spcBef>
              <a:spcAft>
                <a:spcPct val="0"/>
              </a:spcAf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313666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87610-8454-3C8A-20F6-1F83B17FACC5}"/>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EDE8580F-2860-754A-DBFA-E07AA59E84C9}"/>
              </a:ext>
            </a:extLst>
          </p:cNvPr>
          <p:cNvSpPr>
            <a:spLocks noGrp="1"/>
          </p:cNvSpPr>
          <p:nvPr>
            <p:ph type="title"/>
          </p:nvPr>
        </p:nvSpPr>
        <p:spPr>
          <a:xfrm>
            <a:off x="3038185" y="103047"/>
            <a:ext cx="6115627" cy="669016"/>
          </a:xfrm>
        </p:spPr>
        <p:txBody>
          <a:bodyPr>
            <a:normAutofit fontScale="90000"/>
          </a:bodyPr>
          <a:lstStyle/>
          <a:p>
            <a:pPr algn="ctr"/>
            <a:r>
              <a:rPr lang="en-US" sz="4000" b="1" u="sng" dirty="0">
                <a:solidFill>
                  <a:srgbClr val="CC0066"/>
                </a:solidFill>
                <a:latin typeface="Times New Roman" panose="02020603050405020304" pitchFamily="18" charset="0"/>
                <a:cs typeface="Times New Roman" panose="02020603050405020304" pitchFamily="18" charset="0"/>
              </a:rPr>
              <a:t>Overall Architecture Diagram </a:t>
            </a:r>
          </a:p>
        </p:txBody>
      </p:sp>
      <p:pic>
        <p:nvPicPr>
          <p:cNvPr id="1026" name="Picture 2">
            <a:extLst>
              <a:ext uri="{FF2B5EF4-FFF2-40B4-BE49-F238E27FC236}">
                <a16:creationId xmlns:a16="http://schemas.microsoft.com/office/drawing/2014/main" id="{38F20D82-9CDF-EA3D-897A-F9C8D69A6F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14" b="148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368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CB434-5919-2D86-7CD6-82819FE9C3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8AE0CC-865D-9224-670C-C79069782DF2}"/>
              </a:ext>
            </a:extLst>
          </p:cNvPr>
          <p:cNvSpPr>
            <a:spLocks noGrp="1"/>
          </p:cNvSpPr>
          <p:nvPr>
            <p:ph type="title"/>
          </p:nvPr>
        </p:nvSpPr>
        <p:spPr>
          <a:xfrm>
            <a:off x="838200" y="365128"/>
            <a:ext cx="10515600" cy="592816"/>
          </a:xfrm>
        </p:spPr>
        <p:txBody>
          <a:bodyPr>
            <a:normAutofit/>
          </a:bodyPr>
          <a:lstStyle/>
          <a:p>
            <a:r>
              <a:rPr lang="en-US" sz="3600" b="1" dirty="0">
                <a:solidFill>
                  <a:srgbClr val="CC0066"/>
                </a:solidFill>
                <a:latin typeface="Times New Roman" panose="02020603050405020304" pitchFamily="18" charset="0"/>
                <a:cs typeface="Times New Roman" panose="02020603050405020304" pitchFamily="18" charset="0"/>
              </a:rPr>
              <a:t>Images Related to project</a:t>
            </a:r>
          </a:p>
        </p:txBody>
      </p:sp>
      <p:sp>
        <p:nvSpPr>
          <p:cNvPr id="3" name="Content Placeholder 2">
            <a:extLst>
              <a:ext uri="{FF2B5EF4-FFF2-40B4-BE49-F238E27FC236}">
                <a16:creationId xmlns:a16="http://schemas.microsoft.com/office/drawing/2014/main" id="{7A445025-2D82-0170-F19F-07527530FCC3}"/>
              </a:ext>
            </a:extLst>
          </p:cNvPr>
          <p:cNvSpPr>
            <a:spLocks noGrp="1"/>
          </p:cNvSpPr>
          <p:nvPr>
            <p:ph idx="1"/>
          </p:nvPr>
        </p:nvSpPr>
        <p:spPr>
          <a:xfrm>
            <a:off x="745672" y="1406525"/>
            <a:ext cx="10515600" cy="4351338"/>
          </a:xfrm>
        </p:spPr>
        <p:txBody>
          <a:bodyPr/>
          <a:lstStyle/>
          <a:p>
            <a:pPr marL="0" indent="0">
              <a:buNone/>
            </a:pPr>
            <a:r>
              <a:rPr lang="en-US" dirty="0">
                <a:latin typeface="Times New Roman" panose="02020603050405020304" pitchFamily="18" charset="0"/>
                <a:cs typeface="Times New Roman" panose="02020603050405020304" pitchFamily="18" charset="0"/>
              </a:rPr>
              <a:t>There are totally 5 classes in our project, out of which 4 corresponds to diseased sugarcane and the other being healthy one.</a:t>
            </a:r>
          </a:p>
          <a:p>
            <a:pPr marL="971539" lvl="1" indent="-514350">
              <a:buFont typeface="+mj-lt"/>
              <a:buAutoNum type="arabicPeriod"/>
            </a:pPr>
            <a:r>
              <a:rPr lang="en-US" b="1" dirty="0">
                <a:latin typeface="Times New Roman" panose="02020603050405020304" pitchFamily="18" charset="0"/>
                <a:cs typeface="Times New Roman" panose="02020603050405020304" pitchFamily="18" charset="0"/>
              </a:rPr>
              <a:t>Healthy</a:t>
            </a:r>
          </a:p>
          <a:p>
            <a:pPr marL="971539" lvl="1" indent="-514350">
              <a:buFont typeface="+mj-lt"/>
              <a:buAutoNum type="arabicPeriod"/>
            </a:pPr>
            <a:r>
              <a:rPr lang="en-US" dirty="0">
                <a:latin typeface="Times New Roman" panose="02020603050405020304" pitchFamily="18" charset="0"/>
                <a:cs typeface="Times New Roman" panose="02020603050405020304" pitchFamily="18" charset="0"/>
              </a:rPr>
              <a:t>Mosaic </a:t>
            </a:r>
          </a:p>
          <a:p>
            <a:pPr marL="971539" lvl="1" indent="-514350">
              <a:buFont typeface="+mj-lt"/>
              <a:buAutoNum type="arabicPeriod"/>
            </a:pPr>
            <a:r>
              <a:rPr lang="en-US" dirty="0">
                <a:latin typeface="Times New Roman" panose="02020603050405020304" pitchFamily="18" charset="0"/>
                <a:cs typeface="Times New Roman" panose="02020603050405020304" pitchFamily="18" charset="0"/>
              </a:rPr>
              <a:t>Red Rot</a:t>
            </a:r>
          </a:p>
          <a:p>
            <a:pPr marL="971539" lvl="1" indent="-514350">
              <a:buFont typeface="+mj-lt"/>
              <a:buAutoNum type="arabicPeriod"/>
            </a:pPr>
            <a:r>
              <a:rPr lang="en-US" dirty="0">
                <a:latin typeface="Times New Roman" panose="02020603050405020304" pitchFamily="18" charset="0"/>
                <a:cs typeface="Times New Roman" panose="02020603050405020304" pitchFamily="18" charset="0"/>
              </a:rPr>
              <a:t>Rust </a:t>
            </a:r>
          </a:p>
          <a:p>
            <a:pPr marL="971539" lvl="1" indent="-514350">
              <a:buFont typeface="+mj-lt"/>
              <a:buAutoNum type="arabicPeriod"/>
            </a:pPr>
            <a:r>
              <a:rPr lang="en-US" dirty="0">
                <a:latin typeface="Times New Roman" panose="02020603050405020304" pitchFamily="18" charset="0"/>
                <a:cs typeface="Times New Roman" panose="02020603050405020304" pitchFamily="18" charset="0"/>
              </a:rPr>
              <a:t>Yellow</a:t>
            </a:r>
          </a:p>
        </p:txBody>
      </p:sp>
      <p:sp>
        <p:nvSpPr>
          <p:cNvPr id="4" name="Right Brace 3">
            <a:extLst>
              <a:ext uri="{FF2B5EF4-FFF2-40B4-BE49-F238E27FC236}">
                <a16:creationId xmlns:a16="http://schemas.microsoft.com/office/drawing/2014/main" id="{52D99AF0-D77D-F8A5-31A3-6BA20715E65F}"/>
              </a:ext>
            </a:extLst>
          </p:cNvPr>
          <p:cNvSpPr/>
          <p:nvPr/>
        </p:nvSpPr>
        <p:spPr>
          <a:xfrm>
            <a:off x="3021106" y="2743200"/>
            <a:ext cx="349623" cy="1380565"/>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 name="TextBox 5">
            <a:extLst>
              <a:ext uri="{FF2B5EF4-FFF2-40B4-BE49-F238E27FC236}">
                <a16:creationId xmlns:a16="http://schemas.microsoft.com/office/drawing/2014/main" id="{863558BB-DB0B-7799-27BF-2690506AB14B}"/>
              </a:ext>
            </a:extLst>
          </p:cNvPr>
          <p:cNvSpPr txBox="1"/>
          <p:nvPr/>
        </p:nvSpPr>
        <p:spPr>
          <a:xfrm>
            <a:off x="3603812" y="3167390"/>
            <a:ext cx="1916845"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Unhealthy</a:t>
            </a:r>
          </a:p>
        </p:txBody>
      </p:sp>
    </p:spTree>
    <p:extLst>
      <p:ext uri="{BB962C8B-B14F-4D97-AF65-F5344CB8AC3E}">
        <p14:creationId xmlns:p14="http://schemas.microsoft.com/office/powerpoint/2010/main" val="7230758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B81DE-144A-14A8-E08A-175147D9826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A7AF581-1A6C-9AEE-07AB-7EEB139AA7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52435" cy="6858001"/>
          </a:xfrm>
          <a:prstGeom prst="rect">
            <a:avLst/>
          </a:prstGeom>
        </p:spPr>
      </p:pic>
    </p:spTree>
    <p:extLst>
      <p:ext uri="{BB962C8B-B14F-4D97-AF65-F5344CB8AC3E}">
        <p14:creationId xmlns:p14="http://schemas.microsoft.com/office/powerpoint/2010/main" val="8304882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98501D2-0BC2-BA4B-2262-36BD8C84A8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11556"/>
            <a:ext cx="12191999" cy="5065407"/>
          </a:xfrm>
        </p:spPr>
      </p:pic>
      <p:sp>
        <p:nvSpPr>
          <p:cNvPr id="6" name="Title 1">
            <a:extLst>
              <a:ext uri="{FF2B5EF4-FFF2-40B4-BE49-F238E27FC236}">
                <a16:creationId xmlns:a16="http://schemas.microsoft.com/office/drawing/2014/main" id="{59B80321-6A6C-7C56-DE7B-860B92662FE8}"/>
              </a:ext>
            </a:extLst>
          </p:cNvPr>
          <p:cNvSpPr>
            <a:spLocks noGrp="1"/>
          </p:cNvSpPr>
          <p:nvPr>
            <p:ph type="title"/>
          </p:nvPr>
        </p:nvSpPr>
        <p:spPr>
          <a:xfrm>
            <a:off x="0" y="294622"/>
            <a:ext cx="10515600" cy="592816"/>
          </a:xfrm>
        </p:spPr>
        <p:txBody>
          <a:bodyPr>
            <a:normAutofit/>
          </a:bodyPr>
          <a:lstStyle/>
          <a:p>
            <a:r>
              <a:rPr lang="en-US" sz="3600" b="1" dirty="0">
                <a:solidFill>
                  <a:srgbClr val="CC0066"/>
                </a:solidFill>
                <a:latin typeface="Times New Roman" panose="02020603050405020304" pitchFamily="18" charset="0"/>
                <a:cs typeface="Times New Roman" panose="02020603050405020304" pitchFamily="18" charset="0"/>
              </a:rPr>
              <a:t>Healthy Plant</a:t>
            </a:r>
          </a:p>
        </p:txBody>
      </p:sp>
    </p:spTree>
    <p:extLst>
      <p:ext uri="{BB962C8B-B14F-4D97-AF65-F5344CB8AC3E}">
        <p14:creationId xmlns:p14="http://schemas.microsoft.com/office/powerpoint/2010/main" val="39854482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A8273-CABD-601F-88AE-1B62F2BA060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BD8C53B-6572-2E9A-E6A7-FBA525B8C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3729" y="0"/>
            <a:ext cx="7683016" cy="6880147"/>
          </a:xfrm>
          <a:prstGeom prst="rect">
            <a:avLst/>
          </a:prstGeom>
        </p:spPr>
      </p:pic>
    </p:spTree>
    <p:extLst>
      <p:ext uri="{BB962C8B-B14F-4D97-AF65-F5344CB8AC3E}">
        <p14:creationId xmlns:p14="http://schemas.microsoft.com/office/powerpoint/2010/main" val="37406943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Presentation Cover pag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Presentation slide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esentation slide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Presentation Cover pag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Presentation slide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Presentation slide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43CD6CE29747349A5A94DA81629FDC5" ma:contentTypeVersion="11" ma:contentTypeDescription="Create a new document." ma:contentTypeScope="" ma:versionID="dc06cc9d132ff9dbfd94d33746a170bc">
  <xsd:schema xmlns:xsd="http://www.w3.org/2001/XMLSchema" xmlns:xs="http://www.w3.org/2001/XMLSchema" xmlns:p="http://schemas.microsoft.com/office/2006/metadata/properties" xmlns:ns2="288a120d-550d-410d-8e83-3a0debd8f61a" xmlns:ns3="b2fc7224-56e7-4a56-81e9-64380d6fda13" targetNamespace="http://schemas.microsoft.com/office/2006/metadata/properties" ma:root="true" ma:fieldsID="3e4d2b7f430bf8adbb47ab8b4dbba55a" ns2:_="" ns3:_="">
    <xsd:import namespace="288a120d-550d-410d-8e83-3a0debd8f61a"/>
    <xsd:import namespace="b2fc7224-56e7-4a56-81e9-64380d6fda1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8a120d-550d-410d-8e83-3a0debd8f6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fc7224-56e7-4a56-81e9-64380d6fda13"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86E6DA-5186-4C2D-B67F-DA1E8DD817FC}">
  <ds:schemaRefs>
    <ds:schemaRef ds:uri="http://purl.org/dc/dcmitype/"/>
    <ds:schemaRef ds:uri="http://purl.org/dc/terms/"/>
    <ds:schemaRef ds:uri="http://purl.org/dc/elements/1.1/"/>
    <ds:schemaRef ds:uri="288a120d-550d-410d-8e83-3a0debd8f61a"/>
    <ds:schemaRef ds:uri="http://schemas.microsoft.com/office/2006/metadata/properties"/>
    <ds:schemaRef ds:uri="http://www.w3.org/XML/1998/namespace"/>
    <ds:schemaRef ds:uri="http://schemas.openxmlformats.org/package/2006/metadata/core-properties"/>
    <ds:schemaRef ds:uri="http://schemas.microsoft.com/office/2006/documentManagement/types"/>
    <ds:schemaRef ds:uri="http://schemas.microsoft.com/office/infopath/2007/PartnerControls"/>
    <ds:schemaRef ds:uri="b2fc7224-56e7-4a56-81e9-64380d6fda13"/>
  </ds:schemaRefs>
</ds:datastoreItem>
</file>

<file path=customXml/itemProps2.xml><?xml version="1.0" encoding="utf-8"?>
<ds:datastoreItem xmlns:ds="http://schemas.openxmlformats.org/officeDocument/2006/customXml" ds:itemID="{414EAF80-A9B1-4397-8673-948369AFEFED}">
  <ds:schemaRefs>
    <ds:schemaRef ds:uri="http://schemas.microsoft.com/sharepoint/v3/contenttype/forms"/>
  </ds:schemaRefs>
</ds:datastoreItem>
</file>

<file path=customXml/itemProps3.xml><?xml version="1.0" encoding="utf-8"?>
<ds:datastoreItem xmlns:ds="http://schemas.openxmlformats.org/officeDocument/2006/customXml" ds:itemID="{896A51D3-70D6-4C59-A5F9-E965D4778D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8a120d-550d-410d-8e83-3a0debd8f61a"/>
    <ds:schemaRef ds:uri="b2fc7224-56e7-4a56-81e9-64380d6fda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29511</TotalTime>
  <Words>1331</Words>
  <Application>Microsoft Office PowerPoint</Application>
  <PresentationFormat>Widescreen</PresentationFormat>
  <Paragraphs>209</Paragraphs>
  <Slides>24</Slides>
  <Notes>1</Notes>
  <HiddenSlides>0</HiddenSlides>
  <MMClips>1</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24</vt:i4>
      </vt:variant>
    </vt:vector>
  </HeadingPairs>
  <TitlesOfParts>
    <vt:vector size="38" baseType="lpstr">
      <vt:lpstr>__Inter_d65c78</vt:lpstr>
      <vt:lpstr>Arial</vt:lpstr>
      <vt:lpstr>Avenir Next LT Pro</vt:lpstr>
      <vt:lpstr>Calibri</vt:lpstr>
      <vt:lpstr>Futura</vt:lpstr>
      <vt:lpstr>Garamond</vt:lpstr>
      <vt:lpstr>Times New Roman</vt:lpstr>
      <vt:lpstr>Times New Roman Bold</vt:lpstr>
      <vt:lpstr>Wingdings</vt:lpstr>
      <vt:lpstr>Presentation Cover page</vt:lpstr>
      <vt:lpstr>Presentation slides</vt:lpstr>
      <vt:lpstr>1_Presentation Cover page</vt:lpstr>
      <vt:lpstr>1_Presentation slides</vt:lpstr>
      <vt:lpstr>2_Presentation slides</vt:lpstr>
      <vt:lpstr>Anomalies detection in crop health and creating a custom flight path Group 15</vt:lpstr>
      <vt:lpstr>Agenda</vt:lpstr>
      <vt:lpstr>Block Diagram </vt:lpstr>
      <vt:lpstr>Autonomous Mission Plan</vt:lpstr>
      <vt:lpstr>Algorithm</vt:lpstr>
      <vt:lpstr>CNN –Proposed Architecture (Drawn using tool).</vt:lpstr>
      <vt:lpstr>CNN –Algorithm.</vt:lpstr>
      <vt:lpstr>Images Related to project</vt:lpstr>
      <vt:lpstr>Healthy Plant</vt:lpstr>
      <vt:lpstr>Mosaic Disease</vt:lpstr>
      <vt:lpstr>Red Rot Disease</vt:lpstr>
      <vt:lpstr>Rust Disease</vt:lpstr>
      <vt:lpstr>Yellow leaf Disease</vt:lpstr>
      <vt:lpstr>Hyperparameter List.</vt:lpstr>
      <vt:lpstr>Proposed Split Ratio of the Dataset </vt:lpstr>
      <vt:lpstr>Performance Metrics</vt:lpstr>
      <vt:lpstr>Performance Metrics (70,20,10)</vt:lpstr>
      <vt:lpstr>Performance Metrics (70,20,10)</vt:lpstr>
      <vt:lpstr>Hyperparameter Tuning:</vt:lpstr>
      <vt:lpstr>Hyperparameter Tuning:</vt:lpstr>
      <vt:lpstr>Comparison of Architecture</vt:lpstr>
      <vt:lpstr>Poster </vt:lpstr>
      <vt:lpstr>Explainable AI:</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KSUM-SB2-XPS-35</dc:creator>
  <cp:lastModifiedBy>Sashank Sasi</cp:lastModifiedBy>
  <cp:revision>813</cp:revision>
  <dcterms:created xsi:type="dcterms:W3CDTF">2020-07-03T08:40:50Z</dcterms:created>
  <dcterms:modified xsi:type="dcterms:W3CDTF">2025-08-07T18:48:41Z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0x010100643CD6CE29747349A5A94DA81629FDC5</vt:lpwstr>
  </property>
</Properties>
</file>